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19"/>
  </p:notesMasterIdLst>
  <p:sldIdLst>
    <p:sldId id="256" r:id="rId2"/>
    <p:sldId id="258" r:id="rId3"/>
    <p:sldId id="259" r:id="rId4"/>
    <p:sldId id="260" r:id="rId5"/>
    <p:sldId id="262" r:id="rId6"/>
    <p:sldId id="282" r:id="rId7"/>
    <p:sldId id="283" r:id="rId8"/>
    <p:sldId id="268" r:id="rId9"/>
    <p:sldId id="270" r:id="rId10"/>
    <p:sldId id="271" r:id="rId11"/>
    <p:sldId id="272" r:id="rId12"/>
    <p:sldId id="273" r:id="rId13"/>
    <p:sldId id="274" r:id="rId14"/>
    <p:sldId id="275" r:id="rId15"/>
    <p:sldId id="276" r:id="rId16"/>
    <p:sldId id="277" r:id="rId17"/>
    <p:sldId id="278"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995" autoAdjust="0"/>
  </p:normalViewPr>
  <p:slideViewPr>
    <p:cSldViewPr snapToGrid="0">
      <p:cViewPr varScale="1">
        <p:scale>
          <a:sx n="38" d="100"/>
          <a:sy n="38" d="100"/>
        </p:scale>
        <p:origin x="-88" y="-5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287390-FF41-45BC-9472-84253D2CAB77}" type="datetimeFigureOut">
              <a:rPr lang="tr-TR" smtClean="0"/>
              <a:t>19.09.2024</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6F7D7A-C45D-4922-9624-A30E7E854AC4}" type="slidenum">
              <a:rPr lang="tr-TR" smtClean="0"/>
              <a:t>‹#›</a:t>
            </a:fld>
            <a:endParaRPr lang="tr-TR"/>
          </a:p>
        </p:txBody>
      </p:sp>
    </p:spTree>
    <p:extLst>
      <p:ext uri="{BB962C8B-B14F-4D97-AF65-F5344CB8AC3E}">
        <p14:creationId xmlns:p14="http://schemas.microsoft.com/office/powerpoint/2010/main" val="4016017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C96F7D7A-C45D-4922-9624-A30E7E854AC4}" type="slidenum">
              <a:rPr lang="tr-TR" smtClean="0"/>
              <a:t>5</a:t>
            </a:fld>
            <a:endParaRPr lang="tr-TR"/>
          </a:p>
        </p:txBody>
      </p:sp>
    </p:spTree>
    <p:extLst>
      <p:ext uri="{BB962C8B-B14F-4D97-AF65-F5344CB8AC3E}">
        <p14:creationId xmlns:p14="http://schemas.microsoft.com/office/powerpoint/2010/main" val="41468404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1"/>
      </p:bgRef>
    </p:bg>
    <p:spTree>
      <p:nvGrpSpPr>
        <p:cNvPr id="1" name=""/>
        <p:cNvGrpSpPr/>
        <p:nvPr/>
      </p:nvGrpSpPr>
      <p:grpSpPr>
        <a:xfrm>
          <a:off x="0" y="0"/>
          <a:ext cx="0" cy="0"/>
          <a:chOff x="0" y="0"/>
          <a:chExt cx="0" cy="0"/>
        </a:xfrm>
      </p:grpSpPr>
      <p:sp>
        <p:nvSpPr>
          <p:cNvPr id="8" name="Başlık 7"/>
          <p:cNvSpPr>
            <a:spLocks noGrp="1"/>
          </p:cNvSpPr>
          <p:nvPr>
            <p:ph type="ctrTitle"/>
          </p:nvPr>
        </p:nvSpPr>
        <p:spPr>
          <a:xfrm>
            <a:off x="3048000" y="3124200"/>
            <a:ext cx="8229600" cy="1894362"/>
          </a:xfrm>
        </p:spPr>
        <p:txBody>
          <a:bodyPr/>
          <a:lstStyle>
            <a:lvl1pPr>
              <a:defRPr b="1"/>
            </a:lvl1pPr>
          </a:lstStyle>
          <a:p>
            <a:r>
              <a:rPr kumimoji="0" lang="tr-TR" smtClean="0"/>
              <a:t>Asıl başlık stili için tıklatın</a:t>
            </a:r>
            <a:endParaRPr kumimoji="0" lang="en-US"/>
          </a:p>
        </p:txBody>
      </p:sp>
      <p:sp>
        <p:nvSpPr>
          <p:cNvPr id="9" name="Alt Başlık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Veri Yer Tutucusu 27"/>
          <p:cNvSpPr>
            <a:spLocks noGrp="1"/>
          </p:cNvSpPr>
          <p:nvPr>
            <p:ph type="dt" sz="half" idx="10"/>
          </p:nvPr>
        </p:nvSpPr>
        <p:spPr bwMode="auto">
          <a:xfrm rot="5400000">
            <a:off x="10733828" y="1110597"/>
            <a:ext cx="2286000" cy="508000"/>
          </a:xfrm>
        </p:spPr>
        <p:txBody>
          <a:bodyPr/>
          <a:lstStyle/>
          <a:p>
            <a:fld id="{31E41CE7-96EE-4CF6-8EBD-F099D6B4FA1B}" type="datetimeFigureOut">
              <a:rPr lang="tr-TR" smtClean="0"/>
              <a:t>19.09.2024</a:t>
            </a:fld>
            <a:endParaRPr lang="tr-TR"/>
          </a:p>
        </p:txBody>
      </p:sp>
      <p:sp>
        <p:nvSpPr>
          <p:cNvPr id="17" name="Altbilgi Yer Tutucusu 16"/>
          <p:cNvSpPr>
            <a:spLocks noGrp="1"/>
          </p:cNvSpPr>
          <p:nvPr>
            <p:ph type="ftr" sz="quarter" idx="11"/>
          </p:nvPr>
        </p:nvSpPr>
        <p:spPr bwMode="auto">
          <a:xfrm rot="5400000">
            <a:off x="10045959" y="4117661"/>
            <a:ext cx="3657600" cy="512064"/>
          </a:xfrm>
        </p:spPr>
        <p:txBody>
          <a:bodyPr/>
          <a:lstStyle/>
          <a:p>
            <a:endParaRPr lang="tr-TR"/>
          </a:p>
        </p:txBody>
      </p:sp>
      <p:sp>
        <p:nvSpPr>
          <p:cNvPr id="10" name="Dikdörtgen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Dikdörtgen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Dikdörtgen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üz Bağlayıcı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Düz Bağlayıcı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Düz Bağlayıcı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Dikdörtgen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ayt Numarası Yer Tutucusu 28"/>
          <p:cNvSpPr>
            <a:spLocks noGrp="1"/>
          </p:cNvSpPr>
          <p:nvPr>
            <p:ph type="sldNum" sz="quarter" idx="12"/>
          </p:nvPr>
        </p:nvSpPr>
        <p:spPr bwMode="auto">
          <a:xfrm>
            <a:off x="1767392" y="4928702"/>
            <a:ext cx="812800" cy="517524"/>
          </a:xfrm>
        </p:spPr>
        <p:txBody>
          <a:bodyPr/>
          <a:lstStyle/>
          <a:p>
            <a:fld id="{B48BEF0C-E9F0-4C77-B2B3-472D42D1B3B1}" type="slidenum">
              <a:rPr lang="tr-TR" smtClean="0"/>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8" name="İçerik Yer Tutucusu 7"/>
          <p:cNvSpPr>
            <a:spLocks noGrp="1"/>
          </p:cNvSpPr>
          <p:nvPr>
            <p:ph sz="quarter" idx="1"/>
          </p:nvPr>
        </p:nvSpPr>
        <p:spPr>
          <a:xfrm>
            <a:off x="609600" y="1600200"/>
            <a:ext cx="9956800" cy="4873752"/>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Veri Yer Tutucusu 6"/>
          <p:cNvSpPr>
            <a:spLocks noGrp="1"/>
          </p:cNvSpPr>
          <p:nvPr>
            <p:ph type="dt" sz="half" idx="14"/>
          </p:nvPr>
        </p:nvSpPr>
        <p:spPr/>
        <p:txBody>
          <a:bodyPr rtlCol="0"/>
          <a:lstStyle/>
          <a:p>
            <a:fld id="{31E41CE7-96EE-4CF6-8EBD-F099D6B4FA1B}" type="datetimeFigureOut">
              <a:rPr lang="tr-TR" smtClean="0"/>
              <a:t>19.09.2024</a:t>
            </a:fld>
            <a:endParaRPr lang="tr-TR"/>
          </a:p>
        </p:txBody>
      </p:sp>
      <p:sp>
        <p:nvSpPr>
          <p:cNvPr id="9" name="Slayt Numarası Yer Tutucusu 8"/>
          <p:cNvSpPr>
            <a:spLocks noGrp="1"/>
          </p:cNvSpPr>
          <p:nvPr>
            <p:ph type="sldNum" sz="quarter" idx="15"/>
          </p:nvPr>
        </p:nvSpPr>
        <p:spPr/>
        <p:txBody>
          <a:bodyPr rtlCol="0"/>
          <a:lstStyle/>
          <a:p>
            <a:fld id="{B48BEF0C-E9F0-4C77-B2B3-472D42D1B3B1}" type="slidenum">
              <a:rPr lang="tr-TR" smtClean="0"/>
              <a:t>‹#›</a:t>
            </a:fld>
            <a:endParaRPr lang="tr-TR"/>
          </a:p>
        </p:txBody>
      </p:sp>
      <p:sp>
        <p:nvSpPr>
          <p:cNvPr id="10" name="Altbilgi Yer Tutucusu 9"/>
          <p:cNvSpPr>
            <a:spLocks noGrp="1"/>
          </p:cNvSpPr>
          <p:nvPr>
            <p:ph type="ftr" sz="quarter" idx="16"/>
          </p:nvPr>
        </p:nvSpPr>
        <p:spPr/>
        <p:txBody>
          <a:bodyPr rtlCol="0"/>
          <a:lstStyle/>
          <a:p>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3048000" y="2895600"/>
            <a:ext cx="8229600" cy="2053590"/>
          </a:xfrm>
        </p:spPr>
        <p:txBody>
          <a:bodyPr/>
          <a:lstStyle>
            <a:lvl1pPr algn="l">
              <a:buNone/>
              <a:defRPr sz="3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Veri Yer Tutucusu 3"/>
          <p:cNvSpPr>
            <a:spLocks noGrp="1"/>
          </p:cNvSpPr>
          <p:nvPr>
            <p:ph type="dt" sz="half" idx="10"/>
          </p:nvPr>
        </p:nvSpPr>
        <p:spPr bwMode="auto">
          <a:xfrm rot="5400000">
            <a:off x="10732008" y="1106932"/>
            <a:ext cx="2286000" cy="508000"/>
          </a:xfrm>
        </p:spPr>
        <p:txBody>
          <a:bodyPr/>
          <a:lstStyle/>
          <a:p>
            <a:fld id="{31E41CE7-96EE-4CF6-8EBD-F099D6B4FA1B}" type="datetimeFigureOut">
              <a:rPr lang="tr-TR" smtClean="0"/>
              <a:t>19.09.2024</a:t>
            </a:fld>
            <a:endParaRPr lang="tr-TR"/>
          </a:p>
        </p:txBody>
      </p:sp>
      <p:sp>
        <p:nvSpPr>
          <p:cNvPr id="5" name="Altbilgi Yer Tutucusu 4"/>
          <p:cNvSpPr>
            <a:spLocks noGrp="1"/>
          </p:cNvSpPr>
          <p:nvPr>
            <p:ph type="ftr" sz="quarter" idx="11"/>
          </p:nvPr>
        </p:nvSpPr>
        <p:spPr bwMode="auto">
          <a:xfrm rot="5400000">
            <a:off x="10046208" y="4114800"/>
            <a:ext cx="3657600" cy="512064"/>
          </a:xfrm>
        </p:spPr>
        <p:txBody>
          <a:bodyPr/>
          <a:lstStyle/>
          <a:p>
            <a:endParaRPr lang="tr-TR"/>
          </a:p>
        </p:txBody>
      </p:sp>
      <p:sp>
        <p:nvSpPr>
          <p:cNvPr id="9" name="Dikdörtgen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Dikdörtgen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ikdörtgen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ikdörtgen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Düz Bağlayıcı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Düz Bağlayıcı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Düz Bağlayıcı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Düz Bağlayıcı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Dikdörtgen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Düz Bağlayıcı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ayt Numarası Yer Tutucusu 5"/>
          <p:cNvSpPr>
            <a:spLocks noGrp="1"/>
          </p:cNvSpPr>
          <p:nvPr>
            <p:ph type="sldNum" sz="quarter" idx="12"/>
          </p:nvPr>
        </p:nvSpPr>
        <p:spPr bwMode="auto">
          <a:xfrm>
            <a:off x="1787488" y="4928702"/>
            <a:ext cx="812800" cy="517524"/>
          </a:xfrm>
        </p:spPr>
        <p:txBody>
          <a:bodyPr/>
          <a:lstStyle/>
          <a:p>
            <a:fld id="{B48BEF0C-E9F0-4C77-B2B3-472D42D1B3B1}" type="slidenum">
              <a:rPr lang="tr-TR" smtClean="0"/>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5" name="Veri Yer Tutucusu 4"/>
          <p:cNvSpPr>
            <a:spLocks noGrp="1"/>
          </p:cNvSpPr>
          <p:nvPr>
            <p:ph type="dt" sz="half" idx="10"/>
          </p:nvPr>
        </p:nvSpPr>
        <p:spPr/>
        <p:txBody>
          <a:bodyPr/>
          <a:lstStyle/>
          <a:p>
            <a:fld id="{31E41CE7-96EE-4CF6-8EBD-F099D6B4FA1B}" type="datetimeFigureOut">
              <a:rPr lang="tr-TR" smtClean="0"/>
              <a:t>19.09.2024</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48BEF0C-E9F0-4C77-B2B3-472D42D1B3B1}" type="slidenum">
              <a:rPr lang="tr-TR" smtClean="0"/>
              <a:t>‹#›</a:t>
            </a:fld>
            <a:endParaRPr lang="tr-TR"/>
          </a:p>
        </p:txBody>
      </p:sp>
      <p:sp>
        <p:nvSpPr>
          <p:cNvPr id="9" name="İçerik Yer Tutucusu 8"/>
          <p:cNvSpPr>
            <a:spLocks noGrp="1"/>
          </p:cNvSpPr>
          <p:nvPr>
            <p:ph sz="quarter" idx="1"/>
          </p:nvPr>
        </p:nvSpPr>
        <p:spPr>
          <a:xfrm>
            <a:off x="609600" y="1600200"/>
            <a:ext cx="48768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1" name="İçerik Yer Tutucusu 10"/>
          <p:cNvSpPr>
            <a:spLocks noGrp="1"/>
          </p:cNvSpPr>
          <p:nvPr>
            <p:ph sz="quarter" idx="2"/>
          </p:nvPr>
        </p:nvSpPr>
        <p:spPr>
          <a:xfrm>
            <a:off x="5693664" y="1600200"/>
            <a:ext cx="48768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3050"/>
            <a:ext cx="10058400" cy="1143000"/>
          </a:xfrm>
        </p:spPr>
        <p:txBody>
          <a:bodyPr anchor="b"/>
          <a:lstStyle>
            <a:lvl1pPr>
              <a:defRPr/>
            </a:lvl1pPr>
          </a:lstStyle>
          <a:p>
            <a:r>
              <a:rPr kumimoji="0" lang="tr-TR" smtClean="0"/>
              <a:t>Asıl başlık stili için tıklatın</a:t>
            </a:r>
            <a:endParaRPr kumimoji="0" lang="en-US"/>
          </a:p>
        </p:txBody>
      </p:sp>
      <p:sp>
        <p:nvSpPr>
          <p:cNvPr id="7" name="Veri Yer Tutucusu 6"/>
          <p:cNvSpPr>
            <a:spLocks noGrp="1"/>
          </p:cNvSpPr>
          <p:nvPr>
            <p:ph type="dt" sz="half" idx="10"/>
          </p:nvPr>
        </p:nvSpPr>
        <p:spPr/>
        <p:txBody>
          <a:bodyPr/>
          <a:lstStyle/>
          <a:p>
            <a:fld id="{31E41CE7-96EE-4CF6-8EBD-F099D6B4FA1B}" type="datetimeFigureOut">
              <a:rPr lang="tr-TR" smtClean="0"/>
              <a:t>19.09.2024</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48BEF0C-E9F0-4C77-B2B3-472D42D1B3B1}" type="slidenum">
              <a:rPr lang="tr-TR" smtClean="0"/>
              <a:t>‹#›</a:t>
            </a:fld>
            <a:endParaRPr lang="tr-TR"/>
          </a:p>
        </p:txBody>
      </p:sp>
      <p:sp>
        <p:nvSpPr>
          <p:cNvPr id="11" name="İçerik Yer Tutucusu 10"/>
          <p:cNvSpPr>
            <a:spLocks noGrp="1"/>
          </p:cNvSpPr>
          <p:nvPr>
            <p:ph sz="quarter" idx="2"/>
          </p:nvPr>
        </p:nvSpPr>
        <p:spPr>
          <a:xfrm>
            <a:off x="609600" y="2362200"/>
            <a:ext cx="48768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3" name="İçerik Yer Tutucusu 12"/>
          <p:cNvSpPr>
            <a:spLocks noGrp="1"/>
          </p:cNvSpPr>
          <p:nvPr>
            <p:ph sz="quarter" idx="4"/>
          </p:nvPr>
        </p:nvSpPr>
        <p:spPr>
          <a:xfrm>
            <a:off x="5829300" y="2362200"/>
            <a:ext cx="4876800" cy="38862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12" name="Metin Yer Tutucusu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
        <p:nvSpPr>
          <p:cNvPr id="14" name="Metin Yer Tutucusu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tr-TR" smtClean="0"/>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6" name="Veri Yer Tutucusu 5"/>
          <p:cNvSpPr>
            <a:spLocks noGrp="1"/>
          </p:cNvSpPr>
          <p:nvPr>
            <p:ph type="dt" sz="half" idx="10"/>
          </p:nvPr>
        </p:nvSpPr>
        <p:spPr/>
        <p:txBody>
          <a:bodyPr rtlCol="0"/>
          <a:lstStyle/>
          <a:p>
            <a:fld id="{31E41CE7-96EE-4CF6-8EBD-F099D6B4FA1B}" type="datetimeFigureOut">
              <a:rPr lang="tr-TR" smtClean="0"/>
              <a:t>19.09.2024</a:t>
            </a:fld>
            <a:endParaRPr lang="tr-TR"/>
          </a:p>
        </p:txBody>
      </p:sp>
      <p:sp>
        <p:nvSpPr>
          <p:cNvPr id="7" name="Slayt Numarası Yer Tutucusu 6"/>
          <p:cNvSpPr>
            <a:spLocks noGrp="1"/>
          </p:cNvSpPr>
          <p:nvPr>
            <p:ph type="sldNum" sz="quarter" idx="11"/>
          </p:nvPr>
        </p:nvSpPr>
        <p:spPr/>
        <p:txBody>
          <a:bodyPr rtlCol="0"/>
          <a:lstStyle/>
          <a:p>
            <a:fld id="{B48BEF0C-E9F0-4C77-B2B3-472D42D1B3B1}" type="slidenum">
              <a:rPr lang="tr-TR" smtClean="0"/>
              <a:t>‹#›</a:t>
            </a:fld>
            <a:endParaRPr lang="tr-TR"/>
          </a:p>
        </p:txBody>
      </p:sp>
      <p:sp>
        <p:nvSpPr>
          <p:cNvPr id="8" name="Altbilgi Yer Tutucusu 7"/>
          <p:cNvSpPr>
            <a:spLocks noGrp="1"/>
          </p:cNvSpPr>
          <p:nvPr>
            <p:ph type="ftr" sz="quarter" idx="12"/>
          </p:nvPr>
        </p:nvSpPr>
        <p:spPr/>
        <p:txBody>
          <a:bodyPr rtlCol="0"/>
          <a:lstStyle/>
          <a:p>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1E41CE7-96EE-4CF6-8EBD-F099D6B4FA1B}" type="datetimeFigureOut">
              <a:rPr lang="tr-TR" smtClean="0"/>
              <a:t>19.09.2024</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48BEF0C-E9F0-4C77-B2B3-472D42D1B3B1}"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1">
        <a:schemeClr val="bg1"/>
      </p:bgRef>
    </p:bg>
    <p:spTree>
      <p:nvGrpSpPr>
        <p:cNvPr id="1" name=""/>
        <p:cNvGrpSpPr/>
        <p:nvPr/>
      </p:nvGrpSpPr>
      <p:grpSpPr>
        <a:xfrm>
          <a:off x="0" y="0"/>
          <a:ext cx="0" cy="0"/>
          <a:chOff x="0" y="0"/>
          <a:chExt cx="0" cy="0"/>
        </a:xfrm>
      </p:grpSpPr>
      <p:sp>
        <p:nvSpPr>
          <p:cNvPr id="10" name="Düz Bağlayıcı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Başlık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tr-TR" smtClean="0"/>
              <a:t>Asıl başlık stili için tıklatın</a:t>
            </a:r>
            <a:endParaRPr kumimoji="0" lang="en-US"/>
          </a:p>
        </p:txBody>
      </p:sp>
      <p:sp>
        <p:nvSpPr>
          <p:cNvPr id="3" name="Metin Yer Tutucusu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8" name="Düz Bağlayıcı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Düz Bağlayıcı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Düz Bağlayıcı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Dikdörtgen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Düz Bağlayıcı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İçerik Yer Tutucusu 17"/>
          <p:cNvSpPr>
            <a:spLocks noGrp="1"/>
          </p:cNvSpPr>
          <p:nvPr>
            <p:ph sz="quarter" idx="1"/>
          </p:nvPr>
        </p:nvSpPr>
        <p:spPr>
          <a:xfrm>
            <a:off x="406400" y="274320"/>
            <a:ext cx="7518400" cy="6327648"/>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1" name="Veri Yer Tutucusu 20"/>
          <p:cNvSpPr>
            <a:spLocks noGrp="1"/>
          </p:cNvSpPr>
          <p:nvPr>
            <p:ph type="dt" sz="half" idx="14"/>
          </p:nvPr>
        </p:nvSpPr>
        <p:spPr/>
        <p:txBody>
          <a:bodyPr rtlCol="0"/>
          <a:lstStyle/>
          <a:p>
            <a:fld id="{31E41CE7-96EE-4CF6-8EBD-F099D6B4FA1B}" type="datetimeFigureOut">
              <a:rPr lang="tr-TR" smtClean="0"/>
              <a:t>19.09.2024</a:t>
            </a:fld>
            <a:endParaRPr lang="tr-TR"/>
          </a:p>
        </p:txBody>
      </p:sp>
      <p:sp>
        <p:nvSpPr>
          <p:cNvPr id="22" name="Slayt Numarası Yer Tutucusu 21"/>
          <p:cNvSpPr>
            <a:spLocks noGrp="1"/>
          </p:cNvSpPr>
          <p:nvPr>
            <p:ph type="sldNum" sz="quarter" idx="15"/>
          </p:nvPr>
        </p:nvSpPr>
        <p:spPr/>
        <p:txBody>
          <a:bodyPr rtlCol="0"/>
          <a:lstStyle/>
          <a:p>
            <a:fld id="{B48BEF0C-E9F0-4C77-B2B3-472D42D1B3B1}" type="slidenum">
              <a:rPr lang="tr-TR" smtClean="0"/>
              <a:t>‹#›</a:t>
            </a:fld>
            <a:endParaRPr lang="tr-TR"/>
          </a:p>
        </p:txBody>
      </p:sp>
      <p:sp>
        <p:nvSpPr>
          <p:cNvPr id="23" name="Altbilgi Yer Tutucusu 22"/>
          <p:cNvSpPr>
            <a:spLocks noGrp="1"/>
          </p:cNvSpPr>
          <p:nvPr>
            <p:ph type="ftr" sz="quarter" idx="16"/>
          </p:nvPr>
        </p:nvSpPr>
        <p:spPr/>
        <p:txBody>
          <a:bodyPr rtlCol="0"/>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Düz Bağlayıcı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Başlık 1"/>
          <p:cNvSpPr>
            <a:spLocks noGrp="1"/>
          </p:cNvSpPr>
          <p:nvPr>
            <p:ph type="title"/>
          </p:nvPr>
        </p:nvSpPr>
        <p:spPr>
          <a:xfrm rot="5400000">
            <a:off x="5518404" y="3124200"/>
            <a:ext cx="6309360" cy="609600"/>
          </a:xfrm>
        </p:spPr>
        <p:txBody>
          <a:bodyPr anchor="b"/>
          <a:lstStyle>
            <a:lvl1pPr algn="l">
              <a:buNone/>
              <a:defRPr sz="2000" b="1"/>
            </a:lvl1pPr>
          </a:lstStyle>
          <a:p>
            <a:r>
              <a:rPr kumimoji="0" lang="tr-TR" smtClean="0"/>
              <a:t>Asıl başlık stili için tıklatın</a:t>
            </a:r>
            <a:endParaRPr kumimoji="0" lang="en-US"/>
          </a:p>
        </p:txBody>
      </p:sp>
      <p:sp>
        <p:nvSpPr>
          <p:cNvPr id="3" name="Resim Yer Tutucusu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tr-TR" smtClean="0"/>
              <a:t>Resim eklemek için simgeyi tıklatın</a:t>
            </a:r>
            <a:endParaRPr kumimoji="0" lang="en-US" dirty="0"/>
          </a:p>
        </p:txBody>
      </p:sp>
      <p:sp>
        <p:nvSpPr>
          <p:cNvPr id="4" name="Metin Yer Tutucusu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10" name="Düz Bağlayıcı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Dikdörtgen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üz Bağlayıcı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Düz Bağlayıcı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Düz Bağlayıcı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Veri Yer Tutucusu 16"/>
          <p:cNvSpPr>
            <a:spLocks noGrp="1"/>
          </p:cNvSpPr>
          <p:nvPr>
            <p:ph type="dt" sz="half" idx="10"/>
          </p:nvPr>
        </p:nvSpPr>
        <p:spPr/>
        <p:txBody>
          <a:bodyPr rtlCol="0"/>
          <a:lstStyle/>
          <a:p>
            <a:fld id="{31E41CE7-96EE-4CF6-8EBD-F099D6B4FA1B}" type="datetimeFigureOut">
              <a:rPr lang="tr-TR" smtClean="0"/>
              <a:t>19.09.2024</a:t>
            </a:fld>
            <a:endParaRPr lang="tr-TR"/>
          </a:p>
        </p:txBody>
      </p:sp>
      <p:sp>
        <p:nvSpPr>
          <p:cNvPr id="18" name="Slayt Numarası Yer Tutucusu 17"/>
          <p:cNvSpPr>
            <a:spLocks noGrp="1"/>
          </p:cNvSpPr>
          <p:nvPr>
            <p:ph type="sldNum" sz="quarter" idx="11"/>
          </p:nvPr>
        </p:nvSpPr>
        <p:spPr/>
        <p:txBody>
          <a:bodyPr rtlCol="0"/>
          <a:lstStyle/>
          <a:p>
            <a:fld id="{B48BEF0C-E9F0-4C77-B2B3-472D42D1B3B1}" type="slidenum">
              <a:rPr lang="tr-TR" smtClean="0"/>
              <a:t>‹#›</a:t>
            </a:fld>
            <a:endParaRPr lang="tr-TR"/>
          </a:p>
        </p:txBody>
      </p:sp>
      <p:sp>
        <p:nvSpPr>
          <p:cNvPr id="21" name="Altbilgi Yer Tutucusu 20"/>
          <p:cNvSpPr>
            <a:spLocks noGrp="1"/>
          </p:cNvSpPr>
          <p:nvPr>
            <p:ph type="ftr" sz="quarter" idx="12"/>
          </p:nvPr>
        </p:nvSpPr>
        <p:spPr/>
        <p:txBody>
          <a:bodyPr rtlCol="0"/>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31E41CE7-96EE-4CF6-8EBD-F099D6B4FA1B}" type="datetimeFigureOut">
              <a:rPr lang="tr-TR" smtClean="0"/>
              <a:t>19.09.2024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48BEF0C-E9F0-4C77-B2B3-472D42D1B3B1}"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839200" y="274640"/>
            <a:ext cx="2235200" cy="5851525"/>
          </a:xfrm>
        </p:spPr>
        <p:txBody>
          <a:bodyPr vert="eaVert"/>
          <a:lstStyle/>
          <a:p>
            <a:r>
              <a:rPr kumimoji="0" lang="tr-TR" smtClean="0"/>
              <a:t>Asıl başlık stili için tıklatın</a:t>
            </a:r>
            <a:endParaRPr kumimoji="0" lang="en-US"/>
          </a:p>
        </p:txBody>
      </p:sp>
      <p:sp>
        <p:nvSpPr>
          <p:cNvPr id="3" name="Dikey Metin Yer Tutucusu 2"/>
          <p:cNvSpPr>
            <a:spLocks noGrp="1"/>
          </p:cNvSpPr>
          <p:nvPr>
            <p:ph type="body" orient="vert" idx="1"/>
          </p:nvPr>
        </p:nvSpPr>
        <p:spPr>
          <a:xfrm>
            <a:off x="609600" y="274639"/>
            <a:ext cx="8026400" cy="5851525"/>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Veri Yer Tutucusu 3"/>
          <p:cNvSpPr>
            <a:spLocks noGrp="1"/>
          </p:cNvSpPr>
          <p:nvPr>
            <p:ph type="dt" sz="half" idx="10"/>
          </p:nvPr>
        </p:nvSpPr>
        <p:spPr/>
        <p:txBody>
          <a:bodyPr/>
          <a:lstStyle/>
          <a:p>
            <a:fld id="{31E41CE7-96EE-4CF6-8EBD-F099D6B4FA1B}" type="datetimeFigureOut">
              <a:rPr lang="tr-TR" smtClean="0"/>
              <a:t>19.09.2024</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48BEF0C-E9F0-4C77-B2B3-472D42D1B3B1}"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Düz Bağlayıcı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Başlık Yer Tutucusu 21"/>
          <p:cNvSpPr>
            <a:spLocks noGrp="1"/>
          </p:cNvSpPr>
          <p:nvPr>
            <p:ph type="title"/>
          </p:nvPr>
        </p:nvSpPr>
        <p:spPr>
          <a:xfrm>
            <a:off x="609600" y="274638"/>
            <a:ext cx="9956800" cy="1143000"/>
          </a:xfrm>
          <a:prstGeom prst="rect">
            <a:avLst/>
          </a:prstGeom>
        </p:spPr>
        <p:txBody>
          <a:bodyPr vert="horz" anchor="b">
            <a:normAutofit/>
          </a:bodyPr>
          <a:lstStyle/>
          <a:p>
            <a:r>
              <a:rPr kumimoji="0" lang="tr-TR" smtClean="0"/>
              <a:t>Asıl başlık stili için tıklatın</a:t>
            </a:r>
            <a:endParaRPr kumimoji="0" lang="en-US"/>
          </a:p>
        </p:txBody>
      </p:sp>
      <p:sp>
        <p:nvSpPr>
          <p:cNvPr id="13" name="Metin Yer Tutucusu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Veri Yer Tutucusu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31E41CE7-96EE-4CF6-8EBD-F099D6B4FA1B}" type="datetimeFigureOut">
              <a:rPr lang="tr-TR" smtClean="0"/>
              <a:t>19.09.2024</a:t>
            </a:fld>
            <a:endParaRPr lang="tr-TR"/>
          </a:p>
        </p:txBody>
      </p:sp>
      <p:sp>
        <p:nvSpPr>
          <p:cNvPr id="3" name="Altbilgi Yer Tutucusu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tr-TR"/>
          </a:p>
        </p:txBody>
      </p:sp>
      <p:sp>
        <p:nvSpPr>
          <p:cNvPr id="7" name="Düz Bağlayıcı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Düz Bağlayıcı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Dikdörtgen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üz Bağlayıcı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ayt Numarası Yer Tutucusu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B48BEF0C-E9F0-4C77-B2B3-472D42D1B3B1}"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641600" y="685799"/>
            <a:ext cx="6043612" cy="2971801"/>
          </a:xfrm>
        </p:spPr>
        <p:txBody>
          <a:bodyPr>
            <a:normAutofit/>
          </a:bodyPr>
          <a:lstStyle/>
          <a:p>
            <a:r>
              <a:rPr lang="tr-TR" dirty="0" smtClean="0"/>
              <a:t>KSBÜ GSHMYO</a:t>
            </a:r>
            <a:br>
              <a:rPr lang="tr-TR" dirty="0" smtClean="0"/>
            </a:br>
            <a:r>
              <a:rPr lang="tr-TR" dirty="0" smtClean="0"/>
              <a:t>ÇOCUK GELİŞİMİ PROGRAMI</a:t>
            </a:r>
            <a:br>
              <a:rPr lang="tr-TR" dirty="0" smtClean="0"/>
            </a:br>
            <a:r>
              <a:rPr lang="tr-TR" dirty="0" smtClean="0"/>
              <a:t>STAJ YÖNERGESİ</a:t>
            </a:r>
            <a:endParaRPr lang="tr-TR" dirty="0"/>
          </a:p>
        </p:txBody>
      </p:sp>
      <p:sp>
        <p:nvSpPr>
          <p:cNvPr id="3" name="Alt Başlık 2"/>
          <p:cNvSpPr>
            <a:spLocks noGrp="1"/>
          </p:cNvSpPr>
          <p:nvPr>
            <p:ph type="subTitle" idx="1"/>
          </p:nvPr>
        </p:nvSpPr>
        <p:spPr/>
        <p:txBody>
          <a:bodyPr>
            <a:normAutofit lnSpcReduction="10000"/>
          </a:bodyPr>
          <a:lstStyle/>
          <a:p>
            <a:r>
              <a:rPr lang="tr-TR" dirty="0" err="1" smtClean="0"/>
              <a:t>Öğr</a:t>
            </a:r>
            <a:r>
              <a:rPr lang="tr-TR" dirty="0" smtClean="0"/>
              <a:t>. Gör. AHMET YİĞİT PALAS</a:t>
            </a:r>
          </a:p>
          <a:p>
            <a:r>
              <a:rPr lang="tr-TR" dirty="0" err="1" smtClean="0"/>
              <a:t>Öğr</a:t>
            </a:r>
            <a:r>
              <a:rPr lang="tr-TR" dirty="0" smtClean="0"/>
              <a:t>. Gör. </a:t>
            </a:r>
            <a:r>
              <a:rPr lang="tr-TR" smtClean="0"/>
              <a:t>Dr. SAADET </a:t>
            </a:r>
            <a:r>
              <a:rPr lang="tr-TR" dirty="0" smtClean="0"/>
              <a:t>BARTAN </a:t>
            </a:r>
          </a:p>
          <a:p>
            <a:r>
              <a:rPr lang="tr-TR" dirty="0" err="1" smtClean="0"/>
              <a:t>Öğr</a:t>
            </a:r>
            <a:r>
              <a:rPr lang="tr-TR" dirty="0" smtClean="0"/>
              <a:t>. Gör. HAZAL POYRAZ RÜSTEMOĞLU</a:t>
            </a:r>
          </a:p>
          <a:p>
            <a:r>
              <a:rPr lang="tr-TR" dirty="0" err="1" smtClean="0"/>
              <a:t>Öğr</a:t>
            </a:r>
            <a:r>
              <a:rPr lang="tr-TR" dirty="0" smtClean="0"/>
              <a:t>. GÖR. BÜŞRA ÇEVİK</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41890"/>
            <a:ext cx="2270233" cy="2081048"/>
          </a:xfrm>
          <a:prstGeom prst="rect">
            <a:avLst/>
          </a:prstGeom>
        </p:spPr>
      </p:pic>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1927" y="141890"/>
            <a:ext cx="1435732" cy="1435732"/>
          </a:xfrm>
          <a:prstGeom prst="rect">
            <a:avLst/>
          </a:prstGeom>
        </p:spPr>
      </p:pic>
    </p:spTree>
    <p:extLst>
      <p:ext uri="{BB962C8B-B14F-4D97-AF65-F5344CB8AC3E}">
        <p14:creationId xmlns:p14="http://schemas.microsoft.com/office/powerpoint/2010/main" val="33376521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Dikkat edilmesi gereken hususlar</a:t>
            </a:r>
            <a:endParaRPr lang="tr-TR" dirty="0"/>
          </a:p>
        </p:txBody>
      </p:sp>
      <p:sp>
        <p:nvSpPr>
          <p:cNvPr id="3" name="İçerik Yer Tutucusu 2"/>
          <p:cNvSpPr>
            <a:spLocks noGrp="1"/>
          </p:cNvSpPr>
          <p:nvPr>
            <p:ph sz="quarter" idx="1"/>
          </p:nvPr>
        </p:nvSpPr>
        <p:spPr/>
        <p:txBody>
          <a:bodyPr>
            <a:normAutofit fontScale="92500" lnSpcReduction="10000"/>
          </a:bodyPr>
          <a:lstStyle/>
          <a:p>
            <a:pPr marL="0" indent="0">
              <a:buNone/>
            </a:pPr>
            <a:endParaRPr lang="tr-TR" dirty="0" smtClean="0"/>
          </a:p>
          <a:p>
            <a:r>
              <a:rPr lang="tr-TR" dirty="0"/>
              <a:t> </a:t>
            </a:r>
            <a:r>
              <a:rPr lang="tr-TR" dirty="0" smtClean="0"/>
              <a:t>Görev ve etik değerlere saygı</a:t>
            </a:r>
          </a:p>
          <a:p>
            <a:r>
              <a:rPr lang="tr-TR" dirty="0" smtClean="0"/>
              <a:t>Kılık kıyafet</a:t>
            </a:r>
          </a:p>
          <a:p>
            <a:r>
              <a:rPr lang="tr-TR" dirty="0" smtClean="0"/>
              <a:t>Zamanlama( Giriş- çıkış)</a:t>
            </a:r>
          </a:p>
          <a:p>
            <a:r>
              <a:rPr lang="tr-TR" dirty="0" smtClean="0"/>
              <a:t>Sosyal medya, fotoğraf ve video </a:t>
            </a:r>
          </a:p>
          <a:p>
            <a:r>
              <a:rPr lang="tr-TR" dirty="0" smtClean="0"/>
              <a:t>Devamsızlık</a:t>
            </a:r>
          </a:p>
          <a:p>
            <a:r>
              <a:rPr lang="tr-TR" dirty="0" smtClean="0"/>
              <a:t>İletişim</a:t>
            </a:r>
          </a:p>
          <a:p>
            <a:r>
              <a:rPr lang="tr-TR" dirty="0" smtClean="0"/>
              <a:t>Görev ve sorumluluklar</a:t>
            </a:r>
          </a:p>
          <a:p>
            <a:r>
              <a:rPr lang="tr-TR" dirty="0" smtClean="0"/>
              <a:t>Etkinlik hazırlama</a:t>
            </a:r>
          </a:p>
          <a:p>
            <a:r>
              <a:rPr lang="tr-TR" dirty="0" smtClean="0"/>
              <a:t>Materyal temini</a:t>
            </a:r>
          </a:p>
          <a:p>
            <a:r>
              <a:rPr lang="tr-TR" dirty="0" smtClean="0"/>
              <a:t>Talepler </a:t>
            </a:r>
          </a:p>
          <a:p>
            <a:r>
              <a:rPr lang="tr-TR" dirty="0" smtClean="0"/>
              <a:t>Değerlendirme formu</a:t>
            </a:r>
          </a:p>
          <a:p>
            <a:endParaRPr lang="tr-TR" dirty="0" smtClean="0"/>
          </a:p>
          <a:p>
            <a:endParaRPr lang="tr-TR" dirty="0" smtClean="0"/>
          </a:p>
          <a:p>
            <a:endParaRPr lang="tr-TR" dirty="0" smtClean="0"/>
          </a:p>
          <a:p>
            <a:endParaRPr lang="tr-TR" dirty="0" smtClean="0"/>
          </a:p>
          <a:p>
            <a:endParaRPr lang="tr-TR" dirty="0"/>
          </a:p>
        </p:txBody>
      </p:sp>
    </p:spTree>
    <p:extLst>
      <p:ext uri="{BB962C8B-B14F-4D97-AF65-F5344CB8AC3E}">
        <p14:creationId xmlns:p14="http://schemas.microsoft.com/office/powerpoint/2010/main" val="12383059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Tutulması gereken formlar</a:t>
            </a:r>
            <a:endParaRPr lang="tr-TR" dirty="0"/>
          </a:p>
        </p:txBody>
      </p:sp>
      <p:sp>
        <p:nvSpPr>
          <p:cNvPr id="3" name="İçerik Yer Tutucusu 2"/>
          <p:cNvSpPr>
            <a:spLocks noGrp="1"/>
          </p:cNvSpPr>
          <p:nvPr>
            <p:ph sz="quarter" idx="1"/>
          </p:nvPr>
        </p:nvSpPr>
        <p:spPr/>
        <p:txBody>
          <a:bodyPr/>
          <a:lstStyle/>
          <a:p>
            <a:r>
              <a:rPr lang="tr-TR" dirty="0" smtClean="0"/>
              <a:t>Gözlem </a:t>
            </a:r>
          </a:p>
          <a:p>
            <a:r>
              <a:rPr lang="tr-TR" dirty="0" smtClean="0"/>
              <a:t>1. hafta genel </a:t>
            </a:r>
            <a:r>
              <a:rPr lang="tr-TR" dirty="0" smtClean="0"/>
              <a:t>gözlem raporlama</a:t>
            </a:r>
            <a:endParaRPr lang="tr-TR" dirty="0" smtClean="0"/>
          </a:p>
          <a:p>
            <a:r>
              <a:rPr lang="tr-TR" dirty="0" smtClean="0"/>
              <a:t>2. </a:t>
            </a:r>
            <a:r>
              <a:rPr lang="tr-TR" dirty="0" smtClean="0"/>
              <a:t>hafta genel gözlem raporlama</a:t>
            </a:r>
            <a:endParaRPr lang="tr-TR" dirty="0" smtClean="0"/>
          </a:p>
        </p:txBody>
      </p:sp>
    </p:spTree>
    <p:extLst>
      <p:ext uri="{BB962C8B-B14F-4D97-AF65-F5344CB8AC3E}">
        <p14:creationId xmlns:p14="http://schemas.microsoft.com/office/powerpoint/2010/main" val="3469232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lstStyle/>
          <a:p>
            <a:r>
              <a:rPr lang="tr-TR" dirty="0" smtClean="0"/>
              <a:t>Devam </a:t>
            </a:r>
            <a:r>
              <a:rPr lang="tr-TR" dirty="0" smtClean="0"/>
              <a:t>çizelgesi</a:t>
            </a:r>
          </a:p>
          <a:p>
            <a:r>
              <a:rPr lang="tr-TR" dirty="0" smtClean="0"/>
              <a:t>Değerlendirme formu</a:t>
            </a:r>
          </a:p>
          <a:p>
            <a:endParaRPr lang="tr-TR" dirty="0"/>
          </a:p>
        </p:txBody>
      </p:sp>
    </p:spTree>
    <p:extLst>
      <p:ext uri="{BB962C8B-B14F-4D97-AF65-F5344CB8AC3E}">
        <p14:creationId xmlns:p14="http://schemas.microsoft.com/office/powerpoint/2010/main" val="3808297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sz="quarter" idx="1"/>
            <p:extLst>
              <p:ext uri="{D42A27DB-BD31-4B8C-83A1-F6EECF244321}">
                <p14:modId xmlns:p14="http://schemas.microsoft.com/office/powerpoint/2010/main" val="23358788"/>
              </p:ext>
            </p:extLst>
          </p:nvPr>
        </p:nvGraphicFramePr>
        <p:xfrm>
          <a:off x="1153886" y="581897"/>
          <a:ext cx="9104019" cy="5677394"/>
        </p:xfrm>
        <a:graphic>
          <a:graphicData uri="http://schemas.openxmlformats.org/drawingml/2006/table">
            <a:tbl>
              <a:tblPr firstRow="1" firstCol="1" lastRow="1" lastCol="1" bandRow="1" bandCol="1"/>
              <a:tblGrid>
                <a:gridCol w="6760844"/>
                <a:gridCol w="1109771"/>
                <a:gridCol w="1233404"/>
              </a:tblGrid>
              <a:tr h="440118">
                <a:tc>
                  <a:txBody>
                    <a:bodyPr/>
                    <a:lstStyle/>
                    <a:p>
                      <a:pPr algn="ctr">
                        <a:lnSpc>
                          <a:spcPct val="115000"/>
                        </a:lnSpc>
                        <a:spcAft>
                          <a:spcPts val="0"/>
                        </a:spcAft>
                      </a:pPr>
                      <a:r>
                        <a:rPr lang="en-US" sz="800" b="1">
                          <a:effectLst/>
                          <a:latin typeface="Times New Roman"/>
                          <a:ea typeface="Tahoma"/>
                          <a:cs typeface="Times New Roman"/>
                        </a:rPr>
                        <a:t>Değerlendirme Kriterleri</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b="1" spc="-10">
                          <a:solidFill>
                            <a:srgbClr val="231F20"/>
                          </a:solidFill>
                          <a:effectLst/>
                          <a:latin typeface="Times New Roman"/>
                          <a:ea typeface="Tahoma"/>
                          <a:cs typeface="Times New Roman"/>
                        </a:rPr>
                        <a:t>Toplam</a:t>
                      </a:r>
                      <a:r>
                        <a:rPr lang="en-US" sz="800" b="1">
                          <a:effectLst/>
                          <a:latin typeface="Times New Roman"/>
                          <a:ea typeface="Tahoma"/>
                          <a:cs typeface="Times New Roman"/>
                        </a:rPr>
                        <a:t> </a:t>
                      </a:r>
                      <a:r>
                        <a:rPr lang="en-US" sz="800" b="1" spc="-20">
                          <a:solidFill>
                            <a:srgbClr val="231F20"/>
                          </a:solidFill>
                          <a:effectLst/>
                          <a:latin typeface="Times New Roman"/>
                          <a:ea typeface="Tahoma"/>
                          <a:cs typeface="Times New Roman"/>
                        </a:rPr>
                        <a:t>Puan</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b="1" spc="-10">
                          <a:solidFill>
                            <a:srgbClr val="231F20"/>
                          </a:solidFill>
                          <a:effectLst/>
                          <a:latin typeface="Times New Roman"/>
                          <a:ea typeface="Tahoma"/>
                          <a:cs typeface="Times New Roman"/>
                        </a:rPr>
                        <a:t>Öğrencinin Puanı</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28905">
                        <a:lnSpc>
                          <a:spcPct val="115000"/>
                        </a:lnSpc>
                        <a:spcAft>
                          <a:spcPts val="0"/>
                        </a:spcAft>
                      </a:pPr>
                      <a:r>
                        <a:rPr lang="en-US" sz="800">
                          <a:solidFill>
                            <a:srgbClr val="231F20"/>
                          </a:solidFill>
                          <a:effectLst/>
                          <a:latin typeface="Times New Roman"/>
                          <a:ea typeface="Tahoma"/>
                          <a:cs typeface="Times New Roman"/>
                        </a:rPr>
                        <a:t>Uygulamaya</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zamanında</a:t>
                      </a:r>
                      <a:r>
                        <a:rPr lang="en-US" sz="800" spc="2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gelir.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28905">
                        <a:lnSpc>
                          <a:spcPct val="115000"/>
                        </a:lnSpc>
                        <a:spcBef>
                          <a:spcPts val="30"/>
                        </a:spcBef>
                        <a:spcAft>
                          <a:spcPts val="0"/>
                        </a:spcAft>
                      </a:pPr>
                      <a:r>
                        <a:rPr lang="en-US" sz="800">
                          <a:solidFill>
                            <a:srgbClr val="231F20"/>
                          </a:solidFill>
                          <a:effectLst/>
                          <a:latin typeface="Times New Roman"/>
                          <a:ea typeface="Tahoma"/>
                          <a:cs typeface="Times New Roman"/>
                        </a:rPr>
                        <a:t>Uygulama</a:t>
                      </a:r>
                      <a:r>
                        <a:rPr lang="en-US" sz="800" spc="3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anında</a:t>
                      </a:r>
                      <a:r>
                        <a:rPr lang="en-US" sz="800" spc="3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çocukların</a:t>
                      </a:r>
                      <a:r>
                        <a:rPr lang="en-US" sz="800" spc="3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aktif</a:t>
                      </a:r>
                      <a:r>
                        <a:rPr lang="en-US" sz="800" spc="3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katılımını</a:t>
                      </a:r>
                      <a:r>
                        <a:rPr lang="en-US" sz="800" spc="3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sağlar.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28905">
                        <a:lnSpc>
                          <a:spcPct val="115000"/>
                        </a:lnSpc>
                        <a:spcBef>
                          <a:spcPts val="85"/>
                        </a:spcBef>
                        <a:spcAft>
                          <a:spcPts val="0"/>
                        </a:spcAft>
                      </a:pPr>
                      <a:r>
                        <a:rPr lang="en-US" sz="800">
                          <a:solidFill>
                            <a:srgbClr val="231F20"/>
                          </a:solidFill>
                          <a:effectLst/>
                          <a:latin typeface="Times New Roman"/>
                          <a:ea typeface="Tahoma"/>
                          <a:cs typeface="Times New Roman"/>
                        </a:rPr>
                        <a:t>Hazırlanan</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aktiviteler</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yaş</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ve</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bireysel</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farklılıklar</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dikkate</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alınarak</a:t>
                      </a:r>
                      <a:r>
                        <a:rPr lang="en-US" sz="800" spc="-10">
                          <a:solidFill>
                            <a:srgbClr val="231F20"/>
                          </a:solidFill>
                          <a:effectLst/>
                          <a:latin typeface="Times New Roman"/>
                          <a:ea typeface="Tahoma"/>
                          <a:cs typeface="Times New Roman"/>
                        </a:rPr>
                        <a:t> hazırlanmıştır.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40"/>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28905">
                        <a:lnSpc>
                          <a:spcPct val="115000"/>
                        </a:lnSpc>
                        <a:spcBef>
                          <a:spcPts val="5"/>
                        </a:spcBef>
                        <a:spcAft>
                          <a:spcPts val="0"/>
                        </a:spcAft>
                      </a:pPr>
                      <a:r>
                        <a:rPr lang="en-US" sz="800">
                          <a:solidFill>
                            <a:srgbClr val="231F20"/>
                          </a:solidFill>
                          <a:effectLst/>
                          <a:latin typeface="Times New Roman"/>
                          <a:ea typeface="Tahoma"/>
                          <a:cs typeface="Times New Roman"/>
                        </a:rPr>
                        <a:t>Yönergeleri</a:t>
                      </a:r>
                      <a:r>
                        <a:rPr lang="en-US" sz="800" spc="3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çocuğun</a:t>
                      </a:r>
                      <a:r>
                        <a:rPr lang="en-US" sz="800" spc="3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anlayacağı</a:t>
                      </a:r>
                      <a:r>
                        <a:rPr lang="en-US" sz="800" spc="3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bir</a:t>
                      </a:r>
                      <a:r>
                        <a:rPr lang="en-US" sz="800" spc="3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dilde</a:t>
                      </a:r>
                      <a:r>
                        <a:rPr lang="en-US" sz="800" spc="35">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verir.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3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440118">
                <a:tc>
                  <a:txBody>
                    <a:bodyPr/>
                    <a:lstStyle/>
                    <a:p>
                      <a:pPr marL="128905">
                        <a:lnSpc>
                          <a:spcPct val="115000"/>
                        </a:lnSpc>
                        <a:spcBef>
                          <a:spcPts val="60"/>
                        </a:spcBef>
                        <a:spcAft>
                          <a:spcPts val="0"/>
                        </a:spcAft>
                      </a:pPr>
                      <a:r>
                        <a:rPr lang="en-US" sz="800">
                          <a:solidFill>
                            <a:srgbClr val="231F20"/>
                          </a:solidFill>
                          <a:effectLst/>
                          <a:latin typeface="Times New Roman"/>
                          <a:ea typeface="Tahoma"/>
                          <a:cs typeface="Times New Roman"/>
                        </a:rPr>
                        <a:t>Eğitim</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ortamı</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düzenlerken</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uygulama</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yaptığı</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kurumun</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ihtiyaç</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ve</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özelliklerini</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dikkate</a:t>
                      </a:r>
                      <a:r>
                        <a:rPr lang="en-US" sz="800" spc="1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alır.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40970">
                        <a:lnSpc>
                          <a:spcPct val="115000"/>
                        </a:lnSpc>
                        <a:spcBef>
                          <a:spcPts val="30"/>
                        </a:spcBef>
                        <a:spcAft>
                          <a:spcPts val="0"/>
                        </a:spcAft>
                      </a:pPr>
                      <a:r>
                        <a:rPr lang="en-US" sz="800">
                          <a:solidFill>
                            <a:srgbClr val="231F20"/>
                          </a:solidFill>
                          <a:effectLst/>
                          <a:latin typeface="Times New Roman"/>
                          <a:ea typeface="Tahoma"/>
                          <a:cs typeface="Times New Roman"/>
                        </a:rPr>
                        <a:t>Zamanı</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etkin</a:t>
                      </a:r>
                      <a:r>
                        <a:rPr lang="en-US" sz="800" spc="-2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kullanır.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4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45415">
                        <a:lnSpc>
                          <a:spcPct val="115000"/>
                        </a:lnSpc>
                        <a:spcAft>
                          <a:spcPts val="0"/>
                        </a:spcAft>
                      </a:pPr>
                      <a:r>
                        <a:rPr lang="en-US" sz="800" spc="-20">
                          <a:solidFill>
                            <a:srgbClr val="231F20"/>
                          </a:solidFill>
                          <a:effectLst/>
                          <a:latin typeface="Times New Roman"/>
                          <a:ea typeface="Tahoma"/>
                          <a:cs typeface="Times New Roman"/>
                        </a:rPr>
                        <a:t>İyi</a:t>
                      </a:r>
                      <a:r>
                        <a:rPr lang="en-US" sz="800" spc="-4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bir</a:t>
                      </a:r>
                      <a:r>
                        <a:rPr lang="en-US" sz="800" spc="-4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gözlemci</a:t>
                      </a:r>
                      <a:r>
                        <a:rPr lang="en-US" sz="800" spc="-4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olarak</a:t>
                      </a:r>
                      <a:r>
                        <a:rPr lang="en-US" sz="800" spc="-4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çocukları</a:t>
                      </a:r>
                      <a:r>
                        <a:rPr lang="en-US" sz="800" spc="-4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gözlemler</a:t>
                      </a:r>
                      <a:r>
                        <a:rPr lang="en-US" sz="800" spc="-40">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ve</a:t>
                      </a:r>
                      <a:r>
                        <a:rPr lang="en-US" sz="800" spc="-4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gözlemleri</a:t>
                      </a:r>
                      <a:r>
                        <a:rPr lang="en-US" sz="800" spc="-4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değerlendirir.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40970">
                        <a:lnSpc>
                          <a:spcPct val="115000"/>
                        </a:lnSpc>
                        <a:spcBef>
                          <a:spcPts val="20"/>
                        </a:spcBef>
                        <a:spcAft>
                          <a:spcPts val="0"/>
                        </a:spcAft>
                      </a:pPr>
                      <a:r>
                        <a:rPr lang="en-US" sz="800">
                          <a:solidFill>
                            <a:srgbClr val="231F20"/>
                          </a:solidFill>
                          <a:effectLst/>
                          <a:latin typeface="Times New Roman"/>
                          <a:ea typeface="Tahoma"/>
                          <a:cs typeface="Times New Roman"/>
                        </a:rPr>
                        <a:t>Çocuklarla</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olan</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iletişiminde</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kararlı</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ve</a:t>
                      </a:r>
                      <a:r>
                        <a:rPr lang="en-US" sz="800" spc="25">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tutarlıdır.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40970">
                        <a:lnSpc>
                          <a:spcPct val="115000"/>
                        </a:lnSpc>
                        <a:spcAft>
                          <a:spcPts val="0"/>
                        </a:spcAft>
                      </a:pPr>
                      <a:r>
                        <a:rPr lang="en-US" sz="800">
                          <a:solidFill>
                            <a:srgbClr val="231F20"/>
                          </a:solidFill>
                          <a:effectLst/>
                          <a:latin typeface="Times New Roman"/>
                          <a:ea typeface="Tahoma"/>
                          <a:cs typeface="Times New Roman"/>
                        </a:rPr>
                        <a:t>Bireysel</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ve</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grup</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çalışmalarına</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önem</a:t>
                      </a:r>
                      <a:r>
                        <a:rPr lang="en-US" sz="800" spc="25">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verir.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40"/>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40970">
                        <a:lnSpc>
                          <a:spcPct val="115000"/>
                        </a:lnSpc>
                        <a:spcAft>
                          <a:spcPts val="0"/>
                        </a:spcAft>
                      </a:pPr>
                      <a:r>
                        <a:rPr lang="en-US" sz="800">
                          <a:solidFill>
                            <a:srgbClr val="231F20"/>
                          </a:solidFill>
                          <a:effectLst/>
                          <a:latin typeface="Times New Roman"/>
                          <a:ea typeface="Tahoma"/>
                          <a:cs typeface="Times New Roman"/>
                        </a:rPr>
                        <a:t>Sınıf</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öğretmenin</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öneri</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ve</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isteklerini</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dikkate</a:t>
                      </a:r>
                      <a:r>
                        <a:rPr lang="en-US" sz="800" spc="1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alır.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440118">
                <a:tc>
                  <a:txBody>
                    <a:bodyPr/>
                    <a:lstStyle/>
                    <a:p>
                      <a:pPr marL="133350">
                        <a:lnSpc>
                          <a:spcPct val="115000"/>
                        </a:lnSpc>
                        <a:spcAft>
                          <a:spcPts val="0"/>
                        </a:spcAft>
                      </a:pPr>
                      <a:r>
                        <a:rPr lang="en-US" sz="800" spc="-20">
                          <a:solidFill>
                            <a:srgbClr val="231F20"/>
                          </a:solidFill>
                          <a:effectLst/>
                          <a:latin typeface="Times New Roman"/>
                          <a:ea typeface="Tahoma"/>
                          <a:cs typeface="Times New Roman"/>
                        </a:rPr>
                        <a:t>Çocukların</a:t>
                      </a:r>
                      <a:r>
                        <a:rPr lang="en-US" sz="800" spc="-10">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birbirleriyle</a:t>
                      </a:r>
                      <a:r>
                        <a:rPr lang="en-US" sz="800" spc="-10">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olan</a:t>
                      </a:r>
                      <a:r>
                        <a:rPr lang="en-US" sz="800" spc="-10">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ilişkilerinde</a:t>
                      </a:r>
                      <a:r>
                        <a:rPr lang="en-US" sz="800" spc="-10">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sevgi-saygıya</a:t>
                      </a:r>
                      <a:r>
                        <a:rPr lang="en-US" sz="800" spc="-5">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dayalı</a:t>
                      </a:r>
                      <a:r>
                        <a:rPr lang="en-US" sz="800" spc="-10">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bir</a:t>
                      </a:r>
                      <a:r>
                        <a:rPr lang="en-US" sz="800" spc="-10">
                          <a:solidFill>
                            <a:srgbClr val="231F20"/>
                          </a:solidFill>
                          <a:effectLst/>
                          <a:latin typeface="Times New Roman"/>
                          <a:ea typeface="Tahoma"/>
                          <a:cs typeface="Times New Roman"/>
                        </a:rPr>
                        <a:t> </a:t>
                      </a:r>
                      <a:r>
                        <a:rPr lang="en-US" sz="800" spc="-20">
                          <a:solidFill>
                            <a:srgbClr val="231F20"/>
                          </a:solidFill>
                          <a:effectLst/>
                          <a:latin typeface="Times New Roman"/>
                          <a:ea typeface="Tahoma"/>
                          <a:cs typeface="Times New Roman"/>
                        </a:rPr>
                        <a:t>iletişim</a:t>
                      </a:r>
                      <a:endParaRPr lang="tr-TR" sz="900">
                        <a:effectLst/>
                        <a:latin typeface="Calibri"/>
                        <a:ea typeface="Calibri"/>
                        <a:cs typeface="Times New Roman"/>
                      </a:endParaRPr>
                    </a:p>
                    <a:p>
                      <a:pPr marL="133350">
                        <a:lnSpc>
                          <a:spcPct val="115000"/>
                        </a:lnSpc>
                        <a:spcBef>
                          <a:spcPts val="40"/>
                        </a:spcBef>
                        <a:spcAft>
                          <a:spcPts val="0"/>
                        </a:spcAft>
                      </a:pPr>
                      <a:r>
                        <a:rPr lang="en-US" sz="800" spc="-30">
                          <a:solidFill>
                            <a:srgbClr val="231F20"/>
                          </a:solidFill>
                          <a:effectLst/>
                          <a:latin typeface="Times New Roman"/>
                          <a:ea typeface="Tahoma"/>
                          <a:cs typeface="Times New Roman"/>
                        </a:rPr>
                        <a:t>ortamı</a:t>
                      </a:r>
                      <a:r>
                        <a:rPr lang="en-US" sz="800" spc="-5">
                          <a:solidFill>
                            <a:srgbClr val="231F20"/>
                          </a:solidFill>
                          <a:effectLst/>
                          <a:latin typeface="Times New Roman"/>
                          <a:ea typeface="Tahoma"/>
                          <a:cs typeface="Times New Roman"/>
                        </a:rPr>
                        <a:t> </a:t>
                      </a:r>
                      <a:r>
                        <a:rPr lang="en-US" sz="800" spc="-30">
                          <a:solidFill>
                            <a:srgbClr val="231F20"/>
                          </a:solidFill>
                          <a:effectLst/>
                          <a:latin typeface="Times New Roman"/>
                          <a:ea typeface="Tahoma"/>
                          <a:cs typeface="Times New Roman"/>
                        </a:rPr>
                        <a:t>oluşturmaya</a:t>
                      </a:r>
                      <a:r>
                        <a:rPr lang="en-US" sz="800">
                          <a:solidFill>
                            <a:srgbClr val="231F20"/>
                          </a:solidFill>
                          <a:effectLst/>
                          <a:latin typeface="Times New Roman"/>
                          <a:ea typeface="Tahoma"/>
                          <a:cs typeface="Times New Roman"/>
                        </a:rPr>
                        <a:t> </a:t>
                      </a:r>
                      <a:r>
                        <a:rPr lang="en-US" sz="800" spc="-30">
                          <a:solidFill>
                            <a:srgbClr val="231F20"/>
                          </a:solidFill>
                          <a:effectLst/>
                          <a:latin typeface="Times New Roman"/>
                          <a:ea typeface="Tahoma"/>
                          <a:cs typeface="Times New Roman"/>
                        </a:rPr>
                        <a:t>özen</a:t>
                      </a:r>
                      <a:r>
                        <a:rPr lang="en-US" sz="800" spc="-5">
                          <a:solidFill>
                            <a:srgbClr val="231F20"/>
                          </a:solidFill>
                          <a:effectLst/>
                          <a:latin typeface="Times New Roman"/>
                          <a:ea typeface="Tahoma"/>
                          <a:cs typeface="Times New Roman"/>
                        </a:rPr>
                        <a:t> </a:t>
                      </a:r>
                      <a:r>
                        <a:rPr lang="en-US" sz="800" spc="-30">
                          <a:solidFill>
                            <a:srgbClr val="231F20"/>
                          </a:solidFill>
                          <a:effectLst/>
                          <a:latin typeface="Times New Roman"/>
                          <a:ea typeface="Tahoma"/>
                          <a:cs typeface="Times New Roman"/>
                        </a:rPr>
                        <a:t>gösterir.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68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37795">
                        <a:lnSpc>
                          <a:spcPct val="115000"/>
                        </a:lnSpc>
                        <a:spcBef>
                          <a:spcPts val="25"/>
                        </a:spcBef>
                        <a:spcAft>
                          <a:spcPts val="0"/>
                        </a:spcAft>
                      </a:pPr>
                      <a:r>
                        <a:rPr lang="en-US" sz="800">
                          <a:solidFill>
                            <a:srgbClr val="231F20"/>
                          </a:solidFill>
                          <a:effectLst/>
                          <a:latin typeface="Times New Roman"/>
                          <a:ea typeface="Tahoma"/>
                          <a:cs typeface="Times New Roman"/>
                        </a:rPr>
                        <a:t>Planında</a:t>
                      </a:r>
                      <a:r>
                        <a:rPr lang="en-US" sz="800" spc="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ve</a:t>
                      </a:r>
                      <a:r>
                        <a:rPr lang="en-US" sz="800" spc="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uygulamada</a:t>
                      </a:r>
                      <a:r>
                        <a:rPr lang="en-US" sz="800" spc="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bireysel</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farklılıklara</a:t>
                      </a:r>
                      <a:r>
                        <a:rPr lang="en-US" sz="800" spc="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dikkat</a:t>
                      </a:r>
                      <a:r>
                        <a:rPr lang="en-US" sz="800" spc="5">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eder.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37795">
                        <a:lnSpc>
                          <a:spcPct val="115000"/>
                        </a:lnSpc>
                        <a:spcBef>
                          <a:spcPts val="10"/>
                        </a:spcBef>
                        <a:spcAft>
                          <a:spcPts val="0"/>
                        </a:spcAft>
                      </a:pPr>
                      <a:r>
                        <a:rPr lang="en-US" sz="800">
                          <a:solidFill>
                            <a:srgbClr val="231F20"/>
                          </a:solidFill>
                          <a:effectLst/>
                          <a:latin typeface="Times New Roman"/>
                          <a:ea typeface="Tahoma"/>
                          <a:cs typeface="Times New Roman"/>
                        </a:rPr>
                        <a:t>Farklı</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düzeydeki</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öğrencilerin</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öğrenme</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çabalarını</a:t>
                      </a:r>
                      <a:r>
                        <a:rPr lang="en-US" sz="800" spc="25">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destekler.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37795">
                        <a:lnSpc>
                          <a:spcPct val="115000"/>
                        </a:lnSpc>
                        <a:spcBef>
                          <a:spcPts val="55"/>
                        </a:spcBef>
                        <a:spcAft>
                          <a:spcPts val="0"/>
                        </a:spcAft>
                      </a:pPr>
                      <a:r>
                        <a:rPr lang="en-US" sz="800">
                          <a:solidFill>
                            <a:srgbClr val="231F20"/>
                          </a:solidFill>
                          <a:effectLst/>
                          <a:latin typeface="Times New Roman"/>
                          <a:ea typeface="Tahoma"/>
                          <a:cs typeface="Times New Roman"/>
                        </a:rPr>
                        <a:t>Öğrenme</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sürecinde</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yaşanan</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problemlere</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anında</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çözüm</a:t>
                      </a:r>
                      <a:r>
                        <a:rPr lang="en-US" sz="800" spc="2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bulur.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3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440118">
                <a:tc>
                  <a:txBody>
                    <a:bodyPr/>
                    <a:lstStyle/>
                    <a:p>
                      <a:pPr marL="137795">
                        <a:lnSpc>
                          <a:spcPct val="115000"/>
                        </a:lnSpc>
                        <a:spcBef>
                          <a:spcPts val="40"/>
                        </a:spcBef>
                        <a:spcAft>
                          <a:spcPts val="0"/>
                        </a:spcAft>
                      </a:pPr>
                      <a:r>
                        <a:rPr lang="en-US" sz="800">
                          <a:solidFill>
                            <a:srgbClr val="231F20"/>
                          </a:solidFill>
                          <a:effectLst/>
                          <a:latin typeface="Times New Roman"/>
                          <a:ea typeface="Tahoma"/>
                          <a:cs typeface="Times New Roman"/>
                        </a:rPr>
                        <a:t>Eğitim</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ortamı</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düzenlerken</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uygulama</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yaptığı</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kurumun</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ihtiyaç</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ve</a:t>
                      </a:r>
                      <a:r>
                        <a:rPr lang="en-US" sz="800" spc="1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özelliklerini</a:t>
                      </a:r>
                      <a:r>
                        <a:rPr lang="en-US" sz="800" spc="1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dikkate</a:t>
                      </a:r>
                      <a:r>
                        <a:rPr lang="en-US" sz="800" spc="1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alır.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37795">
                        <a:lnSpc>
                          <a:spcPct val="115000"/>
                        </a:lnSpc>
                        <a:spcBef>
                          <a:spcPts val="20"/>
                        </a:spcBef>
                        <a:spcAft>
                          <a:spcPts val="0"/>
                        </a:spcAft>
                      </a:pPr>
                      <a:r>
                        <a:rPr lang="en-US" sz="800">
                          <a:solidFill>
                            <a:srgbClr val="231F20"/>
                          </a:solidFill>
                          <a:effectLst/>
                          <a:latin typeface="Times New Roman"/>
                          <a:ea typeface="Tahoma"/>
                          <a:cs typeface="Times New Roman"/>
                        </a:rPr>
                        <a:t>Çocuklara</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adil</a:t>
                      </a:r>
                      <a:r>
                        <a:rPr lang="en-US" sz="800" spc="3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davranır.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1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38430">
                        <a:lnSpc>
                          <a:spcPct val="115000"/>
                        </a:lnSpc>
                        <a:spcAft>
                          <a:spcPts val="0"/>
                        </a:spcAft>
                      </a:pPr>
                      <a:r>
                        <a:rPr lang="en-US" sz="800">
                          <a:solidFill>
                            <a:srgbClr val="231F20"/>
                          </a:solidFill>
                          <a:effectLst/>
                          <a:latin typeface="Times New Roman"/>
                          <a:ea typeface="Tahoma"/>
                          <a:cs typeface="Times New Roman"/>
                        </a:rPr>
                        <a:t>Çocukların</a:t>
                      </a:r>
                      <a:r>
                        <a:rPr lang="en-US" sz="800" spc="4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farklı</a:t>
                      </a:r>
                      <a:r>
                        <a:rPr lang="en-US" sz="800" spc="4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öğrenme</a:t>
                      </a:r>
                      <a:r>
                        <a:rPr lang="en-US" sz="800" spc="4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biçimlerine</a:t>
                      </a:r>
                      <a:r>
                        <a:rPr lang="en-US" sz="800" spc="4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yönelik</a:t>
                      </a:r>
                      <a:r>
                        <a:rPr lang="en-US" sz="800" spc="4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materyaller</a:t>
                      </a:r>
                      <a:r>
                        <a:rPr lang="en-US" sz="800" spc="4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hazırlar.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60"/>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40335">
                        <a:lnSpc>
                          <a:spcPct val="115000"/>
                        </a:lnSpc>
                        <a:spcBef>
                          <a:spcPts val="45"/>
                        </a:spcBef>
                        <a:spcAft>
                          <a:spcPts val="0"/>
                        </a:spcAft>
                      </a:pPr>
                      <a:r>
                        <a:rPr lang="en-US" sz="800">
                          <a:solidFill>
                            <a:srgbClr val="231F20"/>
                          </a:solidFill>
                          <a:effectLst/>
                          <a:latin typeface="Times New Roman"/>
                          <a:ea typeface="Tahoma"/>
                          <a:cs typeface="Times New Roman"/>
                        </a:rPr>
                        <a:t>Uygulamaya</a:t>
                      </a:r>
                      <a:r>
                        <a:rPr lang="en-US" sz="800" spc="2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etkinlikleri</a:t>
                      </a:r>
                      <a:r>
                        <a:rPr lang="en-US" sz="800" spc="2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planlayarak</a:t>
                      </a:r>
                      <a:r>
                        <a:rPr lang="en-US" sz="800" spc="25">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gelir.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6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39700">
                        <a:lnSpc>
                          <a:spcPct val="115000"/>
                        </a:lnSpc>
                        <a:spcBef>
                          <a:spcPts val="75"/>
                        </a:spcBef>
                        <a:spcAft>
                          <a:spcPts val="0"/>
                        </a:spcAft>
                      </a:pPr>
                      <a:r>
                        <a:rPr lang="en-US" sz="800">
                          <a:solidFill>
                            <a:srgbClr val="231F20"/>
                          </a:solidFill>
                          <a:effectLst/>
                          <a:latin typeface="Times New Roman"/>
                          <a:ea typeface="Tahoma"/>
                          <a:cs typeface="Times New Roman"/>
                        </a:rPr>
                        <a:t>Çocukların</a:t>
                      </a:r>
                      <a:r>
                        <a:rPr lang="en-US" sz="800" spc="4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sahip</a:t>
                      </a:r>
                      <a:r>
                        <a:rPr lang="en-US" sz="800" spc="4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oldukları</a:t>
                      </a:r>
                      <a:r>
                        <a:rPr lang="en-US" sz="800" spc="4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gelişim</a:t>
                      </a:r>
                      <a:r>
                        <a:rPr lang="en-US" sz="800" spc="5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düzeyini</a:t>
                      </a:r>
                      <a:r>
                        <a:rPr lang="en-US" sz="800" spc="4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ileriye</a:t>
                      </a:r>
                      <a:r>
                        <a:rPr lang="en-US" sz="800" spc="4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götürmeyi</a:t>
                      </a:r>
                      <a:r>
                        <a:rPr lang="en-US" sz="800" spc="50">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amaçlar.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65"/>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220059">
                <a:tc>
                  <a:txBody>
                    <a:bodyPr/>
                    <a:lstStyle/>
                    <a:p>
                      <a:pPr marL="137795">
                        <a:lnSpc>
                          <a:spcPct val="115000"/>
                        </a:lnSpc>
                        <a:spcBef>
                          <a:spcPts val="65"/>
                        </a:spcBef>
                        <a:spcAft>
                          <a:spcPts val="0"/>
                        </a:spcAft>
                      </a:pPr>
                      <a:r>
                        <a:rPr lang="en-US" sz="800">
                          <a:solidFill>
                            <a:srgbClr val="231F20"/>
                          </a:solidFill>
                          <a:effectLst/>
                          <a:latin typeface="Times New Roman"/>
                          <a:ea typeface="Tahoma"/>
                          <a:cs typeface="Times New Roman"/>
                        </a:rPr>
                        <a:t>Çocukların</a:t>
                      </a:r>
                      <a:r>
                        <a:rPr lang="en-US" sz="800" spc="55">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farklı</a:t>
                      </a:r>
                      <a:r>
                        <a:rPr lang="en-US" sz="800" spc="6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öğrenme</a:t>
                      </a:r>
                      <a:r>
                        <a:rPr lang="en-US" sz="800" spc="6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özelliklerinin</a:t>
                      </a:r>
                      <a:r>
                        <a:rPr lang="en-US" sz="800" spc="60">
                          <a:solidFill>
                            <a:srgbClr val="231F20"/>
                          </a:solidFill>
                          <a:effectLst/>
                          <a:latin typeface="Times New Roman"/>
                          <a:ea typeface="Tahoma"/>
                          <a:cs typeface="Times New Roman"/>
                        </a:rPr>
                        <a:t> </a:t>
                      </a:r>
                      <a:r>
                        <a:rPr lang="en-US" sz="800">
                          <a:solidFill>
                            <a:srgbClr val="231F20"/>
                          </a:solidFill>
                          <a:effectLst/>
                          <a:latin typeface="Times New Roman"/>
                          <a:ea typeface="Tahoma"/>
                          <a:cs typeface="Times New Roman"/>
                        </a:rPr>
                        <a:t>olduğunun</a:t>
                      </a:r>
                      <a:r>
                        <a:rPr lang="en-US" sz="800" spc="55">
                          <a:solidFill>
                            <a:srgbClr val="231F20"/>
                          </a:solidFill>
                          <a:effectLst/>
                          <a:latin typeface="Times New Roman"/>
                          <a:ea typeface="Tahoma"/>
                          <a:cs typeface="Times New Roman"/>
                        </a:rPr>
                        <a:t> </a:t>
                      </a:r>
                      <a:r>
                        <a:rPr lang="en-US" sz="800" spc="-10">
                          <a:solidFill>
                            <a:srgbClr val="231F20"/>
                          </a:solidFill>
                          <a:effectLst/>
                          <a:latin typeface="Times New Roman"/>
                          <a:ea typeface="Tahoma"/>
                          <a:cs typeface="Times New Roman"/>
                        </a:rPr>
                        <a:t>farkındadır.</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765" algn="ctr">
                        <a:lnSpc>
                          <a:spcPct val="115000"/>
                        </a:lnSpc>
                        <a:spcBef>
                          <a:spcPts val="10"/>
                        </a:spcBef>
                        <a:spcAft>
                          <a:spcPts val="0"/>
                        </a:spcAft>
                      </a:pPr>
                      <a:r>
                        <a:rPr lang="en-US" sz="800" b="1">
                          <a:solidFill>
                            <a:srgbClr val="231F20"/>
                          </a:solidFill>
                          <a:effectLst/>
                          <a:latin typeface="Times New Roman"/>
                          <a:ea typeface="Tahoma"/>
                          <a:cs typeface="Times New Roman"/>
                        </a:rPr>
                        <a:t>5</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800">
                          <a:effectLst/>
                          <a:latin typeface="Times New Roman"/>
                          <a:ea typeface="Tahoma"/>
                          <a:cs typeface="Times New Roman"/>
                        </a:rPr>
                        <a:t> </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r h="175919">
                <a:tc>
                  <a:txBody>
                    <a:bodyPr/>
                    <a:lstStyle/>
                    <a:p>
                      <a:pPr marL="134620">
                        <a:lnSpc>
                          <a:spcPct val="115000"/>
                        </a:lnSpc>
                        <a:spcBef>
                          <a:spcPts val="60"/>
                        </a:spcBef>
                        <a:spcAft>
                          <a:spcPts val="0"/>
                        </a:spcAft>
                      </a:pPr>
                      <a:r>
                        <a:rPr lang="en-US" sz="600" b="1">
                          <a:solidFill>
                            <a:srgbClr val="231F20"/>
                          </a:solidFill>
                          <a:effectLst/>
                          <a:latin typeface="Times New Roman"/>
                          <a:ea typeface="Tahoma"/>
                          <a:cs typeface="Times New Roman"/>
                        </a:rPr>
                        <a:t>GENEL</a:t>
                      </a:r>
                      <a:r>
                        <a:rPr lang="en-US" sz="600" b="1" spc="50">
                          <a:solidFill>
                            <a:srgbClr val="231F20"/>
                          </a:solidFill>
                          <a:effectLst/>
                          <a:latin typeface="Times New Roman"/>
                          <a:ea typeface="Tahoma"/>
                          <a:cs typeface="Times New Roman"/>
                        </a:rPr>
                        <a:t> </a:t>
                      </a:r>
                      <a:r>
                        <a:rPr lang="en-US" sz="600" b="1" spc="-10">
                          <a:solidFill>
                            <a:srgbClr val="231F20"/>
                          </a:solidFill>
                          <a:effectLst/>
                          <a:latin typeface="Times New Roman"/>
                          <a:ea typeface="Tahoma"/>
                          <a:cs typeface="Times New Roman"/>
                        </a:rPr>
                        <a:t>DEĞERLENDİRME</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marL="243840" marR="229235" algn="ctr">
                        <a:lnSpc>
                          <a:spcPct val="115000"/>
                        </a:lnSpc>
                        <a:spcAft>
                          <a:spcPts val="0"/>
                        </a:spcAft>
                      </a:pPr>
                      <a:r>
                        <a:rPr lang="en-US" sz="600" b="1" spc="-25">
                          <a:solidFill>
                            <a:srgbClr val="231F20"/>
                          </a:solidFill>
                          <a:effectLst/>
                          <a:latin typeface="Times New Roman"/>
                          <a:ea typeface="Tahoma"/>
                          <a:cs typeface="Times New Roman"/>
                        </a:rPr>
                        <a:t>100</a:t>
                      </a:r>
                      <a:endParaRPr lang="tr-TR" sz="90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c>
                  <a:txBody>
                    <a:bodyPr/>
                    <a:lstStyle/>
                    <a:p>
                      <a:pPr>
                        <a:lnSpc>
                          <a:spcPct val="115000"/>
                        </a:lnSpc>
                        <a:spcAft>
                          <a:spcPts val="0"/>
                        </a:spcAft>
                      </a:pPr>
                      <a:r>
                        <a:rPr lang="en-US" sz="600" dirty="0">
                          <a:effectLst/>
                          <a:latin typeface="Times New Roman"/>
                          <a:ea typeface="Tahoma"/>
                          <a:cs typeface="Times New Roman"/>
                        </a:rPr>
                        <a:t> </a:t>
                      </a:r>
                      <a:endParaRPr lang="tr-TR" sz="900" dirty="0">
                        <a:effectLst/>
                        <a:latin typeface="Calibri"/>
                        <a:ea typeface="Calibri"/>
                        <a:cs typeface="Times New Roman"/>
                      </a:endParaRPr>
                    </a:p>
                  </a:txBody>
                  <a:tcPr marL="0" marR="0" marT="0" marB="0">
                    <a:lnL w="12700" cap="flat" cmpd="sng" algn="ctr">
                      <a:solidFill>
                        <a:srgbClr val="231F20"/>
                      </a:solidFill>
                      <a:prstDash val="solid"/>
                      <a:round/>
                      <a:headEnd type="none" w="med" len="med"/>
                      <a:tailEnd type="none" w="med" len="med"/>
                    </a:lnL>
                    <a:lnR w="12700" cap="flat" cmpd="sng" algn="ctr">
                      <a:solidFill>
                        <a:srgbClr val="231F20"/>
                      </a:solidFill>
                      <a:prstDash val="solid"/>
                      <a:round/>
                      <a:headEnd type="none" w="med" len="med"/>
                      <a:tailEnd type="none" w="med" len="med"/>
                    </a:lnR>
                    <a:lnT w="12700" cap="flat" cmpd="sng" algn="ctr">
                      <a:solidFill>
                        <a:srgbClr val="231F20"/>
                      </a:solidFill>
                      <a:prstDash val="solid"/>
                      <a:round/>
                      <a:headEnd type="none" w="med" len="med"/>
                      <a:tailEnd type="none" w="med" len="med"/>
                    </a:lnT>
                    <a:lnB w="12700" cap="flat" cmpd="sng" algn="ctr">
                      <a:solidFill>
                        <a:srgbClr val="231F2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721558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bwMode="auto">
          <a:xfrm>
            <a:off x="507743" y="631768"/>
            <a:ext cx="4962032" cy="5758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descr="C:\Users\ASUS\OneDrive\Resimler\Ekran Görüntüleri\Ekran görüntüsü 2024-09-19 15432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4791" y="249383"/>
            <a:ext cx="5027930" cy="6199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831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r>
              <a:rPr lang="tr-TR" dirty="0" smtClean="0"/>
              <a:t>Günlük plan formatları</a:t>
            </a:r>
          </a:p>
          <a:p>
            <a:r>
              <a:rPr lang="tr-TR" dirty="0" smtClean="0"/>
              <a:t>Aylık plan formatları</a:t>
            </a:r>
          </a:p>
          <a:p>
            <a:r>
              <a:rPr lang="tr-TR" dirty="0" smtClean="0"/>
              <a:t>Beceri gözlem formu</a:t>
            </a:r>
          </a:p>
          <a:p>
            <a:r>
              <a:rPr lang="tr-TR" dirty="0" err="1" smtClean="0"/>
              <a:t>Anektod</a:t>
            </a:r>
            <a:r>
              <a:rPr lang="tr-TR" dirty="0" smtClean="0"/>
              <a:t> kayıt formu</a:t>
            </a:r>
          </a:p>
          <a:p>
            <a:r>
              <a:rPr lang="tr-TR" dirty="0" smtClean="0"/>
              <a:t>Gelişim/ beceri edinim raporu</a:t>
            </a:r>
          </a:p>
        </p:txBody>
      </p:sp>
    </p:spTree>
    <p:extLst>
      <p:ext uri="{BB962C8B-B14F-4D97-AF65-F5344CB8AC3E}">
        <p14:creationId xmlns:p14="http://schemas.microsoft.com/office/powerpoint/2010/main" val="137199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normAutofit/>
          </a:bodyPr>
          <a:lstStyle/>
          <a:p>
            <a:pPr marL="0" indent="0">
              <a:buNone/>
            </a:pPr>
            <a:r>
              <a:rPr lang="tr-TR" sz="8000" dirty="0" smtClean="0"/>
              <a:t>Başarılar….</a:t>
            </a:r>
            <a:endParaRPr lang="tr-TR" sz="8000" dirty="0"/>
          </a:p>
        </p:txBody>
      </p:sp>
    </p:spTree>
    <p:extLst>
      <p:ext uri="{BB962C8B-B14F-4D97-AF65-F5344CB8AC3E}">
        <p14:creationId xmlns:p14="http://schemas.microsoft.com/office/powerpoint/2010/main" val="27448616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r>
              <a:rPr lang="tr-TR" dirty="0" smtClean="0"/>
              <a:t>Özel eğitim staj işlemleri</a:t>
            </a:r>
            <a:endParaRPr lang="tr-TR" dirty="0"/>
          </a:p>
        </p:txBody>
      </p:sp>
    </p:spTree>
    <p:extLst>
      <p:ext uri="{BB962C8B-B14F-4D97-AF65-F5344CB8AC3E}">
        <p14:creationId xmlns:p14="http://schemas.microsoft.com/office/powerpoint/2010/main" val="29998095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p:cNvGraphicFramePr>
            <a:graphicFrameLocks noChangeAspect="1"/>
          </p:cNvGraphicFramePr>
          <p:nvPr>
            <p:extLst>
              <p:ext uri="{D42A27DB-BD31-4B8C-83A1-F6EECF244321}">
                <p14:modId xmlns:p14="http://schemas.microsoft.com/office/powerpoint/2010/main" val="2998620634"/>
              </p:ext>
            </p:extLst>
          </p:nvPr>
        </p:nvGraphicFramePr>
        <p:xfrm>
          <a:off x="1001485" y="461964"/>
          <a:ext cx="10406743" cy="5906180"/>
        </p:xfrm>
        <a:graphic>
          <a:graphicData uri="http://schemas.openxmlformats.org/presentationml/2006/ole">
            <mc:AlternateContent xmlns:mc="http://schemas.openxmlformats.org/markup-compatibility/2006">
              <mc:Choice xmlns:v="urn:schemas-microsoft-com:vml" Requires="v">
                <p:oleObj spid="_x0000_s2062" name="Belge" r:id="rId3" imgW="6729622" imgH="5932638" progId="Word.Document.12">
                  <p:embed/>
                </p:oleObj>
              </mc:Choice>
              <mc:Fallback>
                <p:oleObj name="Belge" r:id="rId3" imgW="6729622" imgH="5932638" progId="Word.Document.12">
                  <p:embed/>
                  <p:pic>
                    <p:nvPicPr>
                      <p:cNvPr id="0" name=""/>
                      <p:cNvPicPr/>
                      <p:nvPr/>
                    </p:nvPicPr>
                    <p:blipFill>
                      <a:blip r:embed="rId4"/>
                      <a:stretch>
                        <a:fillRect/>
                      </a:stretch>
                    </p:blipFill>
                    <p:spPr>
                      <a:xfrm>
                        <a:off x="1001485" y="461964"/>
                        <a:ext cx="10406743" cy="5906180"/>
                      </a:xfrm>
                      <a:prstGeom prst="rect">
                        <a:avLst/>
                      </a:prstGeom>
                    </p:spPr>
                  </p:pic>
                </p:oleObj>
              </mc:Fallback>
            </mc:AlternateContent>
          </a:graphicData>
        </a:graphic>
      </p:graphicFrame>
    </p:spTree>
    <p:extLst>
      <p:ext uri="{BB962C8B-B14F-4D97-AF65-F5344CB8AC3E}">
        <p14:creationId xmlns:p14="http://schemas.microsoft.com/office/powerpoint/2010/main" val="15967702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normAutofit lnSpcReduction="10000"/>
          </a:bodyPr>
          <a:lstStyle/>
          <a:p>
            <a:r>
              <a:rPr lang="tr-TR" dirty="0"/>
              <a:t>UYGULAMA PROGRAMINA DEVAM ZORUNLULUĞU uygulamaya devam zorunludur. Uygulama devam etmeyen öğrenciler başarısız kabul edilirler. Haklı ve geçerli nedenler ile yapılan devamsızlıkların, uygulama dosyaları teslim edilmeden önce telafi edilmesi esastır. Devam Çizelgesine de telafi yapılan gün yazılmalıdır.</a:t>
            </a:r>
          </a:p>
          <a:p>
            <a:r>
              <a:rPr lang="tr-TR" dirty="0"/>
              <a:t>DEĞERLENDİRME</a:t>
            </a:r>
          </a:p>
          <a:p>
            <a:r>
              <a:rPr lang="tr-TR" dirty="0"/>
              <a:t>Bu derse ilişkin öğrenci başarısı; ara sınav dosya teslimleri ve dönem sonu sınavının ağırlıklı ortalamalarına göre belirlenecektir. Sınavların öğrenci başarısına etkisi ve tarihleri aşağıdaki şekilde belirlenmiştir:</a:t>
            </a:r>
          </a:p>
          <a:p>
            <a:r>
              <a:rPr lang="tr-TR" dirty="0"/>
              <a:t>•	Ara Rapor Teslimi   : % 40</a:t>
            </a:r>
          </a:p>
          <a:p>
            <a:r>
              <a:rPr lang="tr-TR" dirty="0"/>
              <a:t>•	Final Rapor Teslimi          : % 60</a:t>
            </a:r>
          </a:p>
        </p:txBody>
      </p:sp>
    </p:spTree>
    <p:extLst>
      <p:ext uri="{BB962C8B-B14F-4D97-AF65-F5344CB8AC3E}">
        <p14:creationId xmlns:p14="http://schemas.microsoft.com/office/powerpoint/2010/main" val="40926890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t>ÖZEL EĞİTİM KURUMLARINDA UYGULAMA UYGULAMASI DERSİNİN UYGULAMA SÜRECİ</a:t>
            </a:r>
          </a:p>
        </p:txBody>
      </p:sp>
      <p:sp>
        <p:nvSpPr>
          <p:cNvPr id="3" name="İçerik Yer Tutucusu 2"/>
          <p:cNvSpPr>
            <a:spLocks noGrp="1"/>
          </p:cNvSpPr>
          <p:nvPr>
            <p:ph sz="quarter" idx="1"/>
          </p:nvPr>
        </p:nvSpPr>
        <p:spPr/>
        <p:txBody>
          <a:bodyPr>
            <a:normAutofit fontScale="92500" lnSpcReduction="10000"/>
          </a:bodyPr>
          <a:lstStyle/>
          <a:p>
            <a:r>
              <a:rPr lang="tr-TR" dirty="0"/>
              <a:t>1-	GÖZLEME İLİŞKİN BİLGİLER</a:t>
            </a:r>
          </a:p>
          <a:p>
            <a:r>
              <a:rPr lang="tr-TR" dirty="0"/>
              <a:t>-	Kurum Gözlemi: İlk gözlem haftasında aşağıdaki başlıklar doğrultusunda yapılacak ve raporlandırılacaktır. </a:t>
            </a:r>
          </a:p>
          <a:p>
            <a:r>
              <a:rPr lang="tr-TR" dirty="0"/>
              <a:t>Kurumun Fiziksel Özellikleri: Özel eğitim uygulamasının yapıldığı kurumun iç ve dış mekan özelliklerinin; büyüklük, amaç, amaca uygunluk, kapasite ve materyaller gibi özellikler açısından ele alındığı bir bölümdür.</a:t>
            </a:r>
          </a:p>
          <a:p>
            <a:r>
              <a:rPr lang="tr-TR" dirty="0"/>
              <a:t>Kurumdaki Personelin Sayı, Görev ve Özellikleri: Bu bölümde kurumda kaç personelin çalıştığı, çalışanların eğitim durumları, görevleri ve yaptıkları çalışmalara ilişkin bilgilere yer verilecektir.</a:t>
            </a:r>
          </a:p>
          <a:p>
            <a:r>
              <a:rPr lang="tr-TR" dirty="0"/>
              <a:t>Kalan 10 haftalık süreçte kendi etkinliğinizi hazırlayarak dört hafta gözlemlediğiniz iki  çocuğa uygulamalısınız. Bu süreçte </a:t>
            </a:r>
            <a:r>
              <a:rPr lang="tr-TR" b="1" dirty="0"/>
              <a:t>"Bireyselleştirilmiş Eğitim </a:t>
            </a:r>
            <a:r>
              <a:rPr lang="tr-TR" b="1" dirty="0" err="1"/>
              <a:t>Planı"</a:t>
            </a:r>
            <a:r>
              <a:rPr lang="tr-TR" dirty="0" err="1"/>
              <a:t>nı</a:t>
            </a:r>
            <a:r>
              <a:rPr lang="tr-TR" dirty="0"/>
              <a:t> kullanmalısınız. Bahsettiğim bu formdan her hafta ikişer tane hazırlanmalıdır</a:t>
            </a:r>
          </a:p>
        </p:txBody>
      </p:sp>
    </p:spTree>
    <p:extLst>
      <p:ext uri="{BB962C8B-B14F-4D97-AF65-F5344CB8AC3E}">
        <p14:creationId xmlns:p14="http://schemas.microsoft.com/office/powerpoint/2010/main" val="7760346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pPr lvl="0"/>
            <a:r>
              <a:rPr lang="tr-TR" b="1" dirty="0"/>
              <a:t>UYGULAMAYA İLİŞKİN BİLGİLER</a:t>
            </a:r>
            <a:endParaRPr lang="tr-TR" dirty="0"/>
          </a:p>
          <a:p>
            <a:r>
              <a:rPr lang="tr-TR" dirty="0"/>
              <a:t>Öğrenci, staj yönergesi doğrultusunda uygulama yapmak durumundadır. Bu çerçevede aşağıdaki dokümanlar hazırlanacaktır.</a:t>
            </a:r>
            <a:r>
              <a:rPr lang="tr-TR" b="1" i="1" u="sng" dirty="0"/>
              <a:t> </a:t>
            </a:r>
            <a:endParaRPr lang="tr-TR" dirty="0"/>
          </a:p>
          <a:p>
            <a:r>
              <a:rPr lang="tr-TR" b="1" dirty="0"/>
              <a:t> </a:t>
            </a:r>
            <a:endParaRPr lang="tr-TR" dirty="0"/>
          </a:p>
          <a:p>
            <a:r>
              <a:rPr lang="tr-TR" b="1" dirty="0"/>
              <a:t>UYGULAMANIN DEĞERLENDİRİLMESİ: </a:t>
            </a:r>
            <a:r>
              <a:rPr lang="tr-TR" dirty="0"/>
              <a:t>Bu bölümde öğrenci uygulamanın kendisine sağladığı katkılara yer vermelidir.</a:t>
            </a:r>
          </a:p>
        </p:txBody>
      </p:sp>
    </p:spTree>
    <p:extLst>
      <p:ext uri="{BB962C8B-B14F-4D97-AF65-F5344CB8AC3E}">
        <p14:creationId xmlns:p14="http://schemas.microsoft.com/office/powerpoint/2010/main" val="26914888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normAutofit lnSpcReduction="10000"/>
          </a:bodyPr>
          <a:lstStyle/>
          <a:p>
            <a:r>
              <a:rPr lang="tr-TR" b="1" u="sng" dirty="0"/>
              <a:t>UYGULAMA DOSYASININ HAZIRLANMASI VE TESLİMİ</a:t>
            </a:r>
            <a:endParaRPr lang="tr-TR" dirty="0"/>
          </a:p>
          <a:p>
            <a:r>
              <a:rPr lang="tr-TR" dirty="0"/>
              <a:t>Öğrenci yapılan gözlem ve uygulamalara ait rapor ve dokümanları dosya halinde ilgili öğretim elemanına en geç final sınavı tarihinde teslim etmekle yükümlüdür. Belirtilen tarih ve saatte teslim edilmeyen dosyalar kabul edilmeyecektir. </a:t>
            </a:r>
          </a:p>
          <a:p>
            <a:r>
              <a:rPr lang="tr-TR" dirty="0"/>
              <a:t>     Öğrenciler </a:t>
            </a:r>
            <a:r>
              <a:rPr lang="tr-TR" b="1" dirty="0"/>
              <a:t>Vize sınav</a:t>
            </a:r>
            <a:r>
              <a:rPr lang="tr-TR" dirty="0"/>
              <a:t> tarihinde ve saatinde dosyasını tamamlamış olarak ilgili öğretim elemanına rapor halinde sunmalıdır. </a:t>
            </a:r>
          </a:p>
          <a:p>
            <a:r>
              <a:rPr lang="tr-TR" dirty="0"/>
              <a:t>Uygulama bitiminde hazırlanacak ve </a:t>
            </a:r>
            <a:r>
              <a:rPr lang="tr-TR" b="1" dirty="0"/>
              <a:t>final sınav</a:t>
            </a:r>
            <a:r>
              <a:rPr lang="tr-TR" dirty="0"/>
              <a:t> notuna esas teşkil edecek olan uygulama dosyasının hazırlanması ve yazımında bilimsel yazım kurallarına uygunluğu ve standardizasyonunu sağlayabilmek amacı ile öğrencilerin aşağıdaki kurallara dikkat etmeleri gerekmektedir. </a:t>
            </a:r>
          </a:p>
          <a:p>
            <a:endParaRPr lang="tr-TR" dirty="0"/>
          </a:p>
        </p:txBody>
      </p:sp>
    </p:spTree>
    <p:extLst>
      <p:ext uri="{BB962C8B-B14F-4D97-AF65-F5344CB8AC3E}">
        <p14:creationId xmlns:p14="http://schemas.microsoft.com/office/powerpoint/2010/main" val="34504574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lstStyle/>
          <a:p>
            <a:r>
              <a:rPr lang="tr-TR" b="1" dirty="0"/>
              <a:t>Genel Yazım Kuralları</a:t>
            </a:r>
            <a:r>
              <a:rPr lang="tr-TR" dirty="0"/>
              <a:t>					</a:t>
            </a:r>
          </a:p>
          <a:p>
            <a:r>
              <a:rPr lang="tr-TR" dirty="0"/>
              <a:t>El yazısı ile yazılmalıdır.</a:t>
            </a:r>
          </a:p>
          <a:p>
            <a:r>
              <a:rPr lang="tr-TR" b="1" dirty="0"/>
              <a:t>Genel Sunuş Kuralları    						</a:t>
            </a:r>
            <a:endParaRPr lang="tr-TR" dirty="0"/>
          </a:p>
          <a:p>
            <a:pPr lvl="0"/>
            <a:r>
              <a:rPr lang="tr-TR" dirty="0"/>
              <a:t>Raporların bilgisayardan alınan orijinal nüshası </a:t>
            </a:r>
            <a:r>
              <a:rPr lang="tr-TR" b="1" dirty="0"/>
              <a:t>uygulamadan sorumlu öğretim elemanına</a:t>
            </a:r>
            <a:r>
              <a:rPr lang="tr-TR" dirty="0"/>
              <a:t> teslim edilmelidir. </a:t>
            </a:r>
          </a:p>
          <a:p>
            <a:pPr lvl="0"/>
            <a:r>
              <a:rPr lang="tr-TR" dirty="0"/>
              <a:t>Raporlar raporu hazırlayan öğrenci tarafından mutlaka okunduktan ve gerekli düzeltmeler yapıldıktan sonra teslim edilmelidir.</a:t>
            </a:r>
          </a:p>
          <a:p>
            <a:endParaRPr lang="tr-TR" dirty="0"/>
          </a:p>
        </p:txBody>
      </p:sp>
    </p:spTree>
    <p:extLst>
      <p:ext uri="{BB962C8B-B14F-4D97-AF65-F5344CB8AC3E}">
        <p14:creationId xmlns:p14="http://schemas.microsoft.com/office/powerpoint/2010/main" val="9158725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sz="quarter" idx="1"/>
          </p:nvPr>
        </p:nvSpPr>
        <p:spPr/>
        <p:txBody>
          <a:bodyPr>
            <a:normAutofit/>
          </a:bodyPr>
          <a:lstStyle/>
          <a:p>
            <a:r>
              <a:rPr lang="tr-TR" b="1" dirty="0"/>
              <a:t>Rapor Formatı</a:t>
            </a:r>
            <a:endParaRPr lang="tr-TR" dirty="0"/>
          </a:p>
          <a:p>
            <a:r>
              <a:rPr lang="tr-TR" dirty="0"/>
              <a:t>Özel Eğitim Kurumlarında Uygulama derslerine ilişkin raporun aşağıdaki plana uygun olarak yazılması gerekmektedir.</a:t>
            </a:r>
          </a:p>
          <a:p>
            <a:r>
              <a:rPr lang="tr-TR" b="1" i="1" dirty="0"/>
              <a:t>Rapor Kapağı</a:t>
            </a:r>
            <a:endParaRPr lang="tr-TR" dirty="0"/>
          </a:p>
          <a:p>
            <a:r>
              <a:rPr lang="tr-TR" dirty="0"/>
              <a:t>Bir rapor kapağı üzerinde aşağıdaki bilgiler yer almalıdır:</a:t>
            </a:r>
          </a:p>
          <a:p>
            <a:pPr lvl="0"/>
            <a:r>
              <a:rPr lang="tr-TR" dirty="0"/>
              <a:t>Uygulama yapılan kurumun adı, adresi ve iletişim bilgileri</a:t>
            </a:r>
          </a:p>
          <a:p>
            <a:pPr lvl="0"/>
            <a:r>
              <a:rPr lang="tr-TR" dirty="0"/>
              <a:t>Uygulamadan sorumlu öğretim elemanının adı soyadı,</a:t>
            </a:r>
          </a:p>
          <a:p>
            <a:pPr lvl="0"/>
            <a:r>
              <a:rPr lang="tr-TR" dirty="0"/>
              <a:t>Kurum yöneticisinin adı soyadı,</a:t>
            </a:r>
          </a:p>
          <a:p>
            <a:pPr lvl="0"/>
            <a:r>
              <a:rPr lang="tr-TR" dirty="0"/>
              <a:t>Kurum uygulama yürütücüsünün adı soyadı,</a:t>
            </a:r>
          </a:p>
          <a:p>
            <a:pPr lvl="0"/>
            <a:r>
              <a:rPr lang="tr-TR" dirty="0"/>
              <a:t>Öğrencinin adı soyadı ve iletişim bilgileri,</a:t>
            </a:r>
          </a:p>
          <a:p>
            <a:pPr lvl="0"/>
            <a:r>
              <a:rPr lang="tr-TR" dirty="0"/>
              <a:t>Raporun hazırlandığı yer ve yıl.</a:t>
            </a:r>
          </a:p>
          <a:p>
            <a:endParaRPr lang="tr-TR" dirty="0"/>
          </a:p>
        </p:txBody>
      </p:sp>
    </p:spTree>
    <p:extLst>
      <p:ext uri="{BB962C8B-B14F-4D97-AF65-F5344CB8AC3E}">
        <p14:creationId xmlns:p14="http://schemas.microsoft.com/office/powerpoint/2010/main" val="8427371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sz="quarter" idx="1"/>
          </p:nvPr>
        </p:nvSpPr>
        <p:spPr/>
        <p:txBody>
          <a:bodyPr>
            <a:normAutofit fontScale="85000" lnSpcReduction="20000"/>
          </a:bodyPr>
          <a:lstStyle/>
          <a:p>
            <a:r>
              <a:rPr lang="tr-TR" b="1" i="1" dirty="0"/>
              <a:t>İçindekiler Dizini</a:t>
            </a:r>
            <a:endParaRPr lang="tr-TR" dirty="0"/>
          </a:p>
          <a:p>
            <a:r>
              <a:rPr lang="tr-TR" dirty="0"/>
              <a:t>Raporda kullanılan her bir başlığın numara sıralaması esas alınarak, bölümün başlığı ve sayfa numarası ile birlikte gösterildiği dizindir. </a:t>
            </a:r>
          </a:p>
          <a:p>
            <a:r>
              <a:rPr lang="tr-TR" dirty="0"/>
              <a:t> </a:t>
            </a:r>
          </a:p>
          <a:p>
            <a:r>
              <a:rPr lang="tr-TR" b="1" i="1" dirty="0"/>
              <a:t>Gözleme İlişkin Bilgiler</a:t>
            </a:r>
            <a:endParaRPr lang="tr-TR" dirty="0"/>
          </a:p>
          <a:p>
            <a:r>
              <a:rPr lang="tr-TR" dirty="0"/>
              <a:t>Öğrenci verilen bilgiler doğrultusunda yapılan gözlemlerini (kurum ve çocuk gözlemi) rapor edecektir.</a:t>
            </a:r>
          </a:p>
          <a:p>
            <a:r>
              <a:rPr lang="tr-TR" b="1" i="1" dirty="0"/>
              <a:t>Uygulamaya İlişkin Bilgiler</a:t>
            </a:r>
            <a:endParaRPr lang="tr-TR" dirty="0"/>
          </a:p>
          <a:p>
            <a:r>
              <a:rPr lang="tr-TR" dirty="0"/>
              <a:t>Öğrenci verilen bilgiler doğrultusunda yapılan uygulamalar rapor edecektir.</a:t>
            </a:r>
          </a:p>
          <a:p>
            <a:r>
              <a:rPr lang="tr-TR" b="1" i="1" dirty="0"/>
              <a:t>Uygulamanın Değerlendirilmesi</a:t>
            </a:r>
            <a:endParaRPr lang="tr-TR" dirty="0"/>
          </a:p>
          <a:p>
            <a:r>
              <a:rPr lang="tr-TR" dirty="0"/>
              <a:t>Uygulamanın kendisine sağladığı katkılara yer vermelidir. (FİNALDE YER VERİLECEKTİR</a:t>
            </a:r>
            <a:r>
              <a:rPr lang="tr-TR" dirty="0" smtClean="0"/>
              <a:t>)</a:t>
            </a:r>
          </a:p>
          <a:p>
            <a:r>
              <a:rPr lang="tr-TR" b="1" u="sng" dirty="0"/>
              <a:t>DOSYA TESLİMİ VE SUNUMLAR HAKKINDA BİLGİLER:</a:t>
            </a:r>
            <a:endParaRPr lang="tr-TR" dirty="0"/>
          </a:p>
          <a:p>
            <a:pPr lvl="0"/>
            <a:r>
              <a:rPr lang="tr-TR" dirty="0"/>
              <a:t>Her öğrenci bireysel olarak dosya teslim edecektir.</a:t>
            </a:r>
          </a:p>
          <a:p>
            <a:r>
              <a:rPr lang="tr-TR" b="1" i="1" u="sng" dirty="0"/>
              <a:t>Dosyalar uygulama kılavuzunda belirtildiği gibi hazırlanacaktır</a:t>
            </a:r>
            <a:endParaRPr lang="tr-TR" dirty="0" smtClean="0"/>
          </a:p>
          <a:p>
            <a:endParaRPr lang="tr-TR" dirty="0"/>
          </a:p>
        </p:txBody>
      </p:sp>
    </p:spTree>
    <p:extLst>
      <p:ext uri="{BB962C8B-B14F-4D97-AF65-F5344CB8AC3E}">
        <p14:creationId xmlns:p14="http://schemas.microsoft.com/office/powerpoint/2010/main" val="32580138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Cumb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160</TotalTime>
  <Words>573</Words>
  <Application>Microsoft Office PowerPoint</Application>
  <PresentationFormat>Özel</PresentationFormat>
  <Paragraphs>148</Paragraphs>
  <Slides>17</Slides>
  <Notes>1</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17</vt:i4>
      </vt:variant>
    </vt:vector>
  </HeadingPairs>
  <TitlesOfParts>
    <vt:vector size="19" baseType="lpstr">
      <vt:lpstr>Cumba</vt:lpstr>
      <vt:lpstr>Belge</vt:lpstr>
      <vt:lpstr>KSBÜ GSHMYO ÇOCUK GELİŞİMİ PROGRAMI STAJ YÖNERGESİ</vt:lpstr>
      <vt:lpstr>Dikkat edilmesi gereken hususlar</vt:lpstr>
      <vt:lpstr>Tutulması gereken formlar</vt:lpstr>
      <vt:lpstr>PowerPoint Sunusu</vt:lpstr>
      <vt:lpstr>PowerPoint Sunusu</vt:lpstr>
      <vt:lpstr>PowerPoint Sunusu</vt:lpstr>
      <vt:lpstr>PowerPoint Sunusu</vt:lpstr>
      <vt:lpstr>PowerPoint Sunusu</vt:lpstr>
      <vt:lpstr>PowerPoint Sunusu</vt:lpstr>
      <vt:lpstr>PowerPoint Sunusu</vt:lpstr>
      <vt:lpstr>PowerPoint Sunusu</vt:lpstr>
      <vt:lpstr>ÖZEL EĞİTİM KURUMLARINDA UYGULAMA UYGULAMASI DERSİNİN UYGULAMA SÜRECİ</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KSBÜ GSHMYO ÇOCUK GELİŞİMİ PROGRAMI STAJ YÖNERGESİ</dc:title>
  <dc:creator>Windows Kullanıcısı</dc:creator>
  <cp:lastModifiedBy>ASUS</cp:lastModifiedBy>
  <cp:revision>14</cp:revision>
  <dcterms:created xsi:type="dcterms:W3CDTF">2021-09-21T17:06:37Z</dcterms:created>
  <dcterms:modified xsi:type="dcterms:W3CDTF">2024-09-19T12:50:25Z</dcterms:modified>
</cp:coreProperties>
</file>