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8" r:id="rId3"/>
    <p:sldId id="259" r:id="rId4"/>
    <p:sldId id="260" r:id="rId5"/>
    <p:sldId id="262" r:id="rId6"/>
    <p:sldId id="263" r:id="rId7"/>
    <p:sldId id="264" r:id="rId8"/>
    <p:sldId id="265" r:id="rId9"/>
    <p:sldId id="266" r:id="rId10"/>
    <p:sldId id="267" r:id="rId11"/>
    <p:sldId id="268"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69" r:id="rId2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95" autoAdjust="0"/>
  </p:normalViewPr>
  <p:slideViewPr>
    <p:cSldViewPr snapToGrid="0">
      <p:cViewPr varScale="1">
        <p:scale>
          <a:sx n="64" d="100"/>
          <a:sy n="64" d="100"/>
        </p:scale>
        <p:origin x="-724"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287390-FF41-45BC-9472-84253D2CAB77}" type="datetimeFigureOut">
              <a:rPr lang="tr-TR" smtClean="0"/>
              <a:t>28.09.2023</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6F7D7A-C45D-4922-9624-A30E7E854AC4}" type="slidenum">
              <a:rPr lang="tr-TR" smtClean="0"/>
              <a:t>‹#›</a:t>
            </a:fld>
            <a:endParaRPr lang="tr-TR"/>
          </a:p>
        </p:txBody>
      </p:sp>
    </p:spTree>
    <p:extLst>
      <p:ext uri="{BB962C8B-B14F-4D97-AF65-F5344CB8AC3E}">
        <p14:creationId xmlns:p14="http://schemas.microsoft.com/office/powerpoint/2010/main" val="4016017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96F7D7A-C45D-4922-9624-A30E7E854AC4}" type="slidenum">
              <a:rPr lang="tr-TR" smtClean="0"/>
              <a:t>5</a:t>
            </a:fld>
            <a:endParaRPr lang="tr-TR"/>
          </a:p>
        </p:txBody>
      </p:sp>
    </p:spTree>
    <p:extLst>
      <p:ext uri="{BB962C8B-B14F-4D97-AF65-F5344CB8AC3E}">
        <p14:creationId xmlns:p14="http://schemas.microsoft.com/office/powerpoint/2010/main" val="4146840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31E41CE7-96EE-4CF6-8EBD-F099D6B4FA1B}" type="datetimeFigureOut">
              <a:rPr lang="tr-TR" smtClean="0"/>
              <a:t>28.09.2023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8BEF0C-E9F0-4C77-B2B3-472D42D1B3B1}" type="slidenum">
              <a:rPr lang="tr-TR" smtClean="0"/>
              <a:t>‹#›</a:t>
            </a:fld>
            <a:endParaRPr lang="tr-T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9399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nchor="ct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31E41CE7-96EE-4CF6-8EBD-F099D6B4FA1B}" type="datetimeFigureOut">
              <a:rPr lang="tr-TR" smtClean="0"/>
              <a:t>28.09.2023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1041611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31E41CE7-96EE-4CF6-8EBD-F099D6B4FA1B}" type="datetimeFigureOut">
              <a:rPr lang="tr-TR" smtClean="0"/>
              <a:t>28.09.2023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3896157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31E41CE7-96EE-4CF6-8EBD-F099D6B4FA1B}" type="datetimeFigureOut">
              <a:rPr lang="tr-TR" smtClean="0"/>
              <a:t>28.09.2023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636367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31E41CE7-96EE-4CF6-8EBD-F099D6B4FA1B}" type="datetimeFigureOut">
              <a:rPr lang="tr-TR" smtClean="0"/>
              <a:t>28.09.2023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1510220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31E41CE7-96EE-4CF6-8EBD-F099D6B4FA1B}" type="datetimeFigureOut">
              <a:rPr lang="tr-TR" smtClean="0"/>
              <a:t>28.09.2023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1514939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E41CE7-96EE-4CF6-8EBD-F099D6B4FA1B}" type="datetimeFigureOut">
              <a:rPr lang="tr-TR" smtClean="0"/>
              <a:t>28.09.2023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107223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31E41CE7-96EE-4CF6-8EBD-F099D6B4FA1B}" type="datetimeFigureOut">
              <a:rPr lang="tr-TR" smtClean="0"/>
              <a:t>28.09.2023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4073786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tr-TR" smtClean="0"/>
              <a:t>Asıl başlık stili için tıklatın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31E41CE7-96EE-4CF6-8EBD-F099D6B4FA1B}" type="datetimeFigureOut">
              <a:rPr lang="tr-TR" smtClean="0"/>
              <a:t>28.09.2023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1331865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Date Placeholder 2"/>
          <p:cNvSpPr>
            <a:spLocks noGrp="1"/>
          </p:cNvSpPr>
          <p:nvPr>
            <p:ph type="dt" sz="half" idx="10"/>
          </p:nvPr>
        </p:nvSpPr>
        <p:spPr/>
        <p:txBody>
          <a:bodyPr/>
          <a:lstStyle/>
          <a:p>
            <a:fld id="{31E41CE7-96EE-4CF6-8EBD-F099D6B4FA1B}" type="datetimeFigureOut">
              <a:rPr lang="tr-TR" smtClean="0"/>
              <a:t>28.09.2023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36153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31E41CE7-96EE-4CF6-8EBD-F099D6B4FA1B}" type="datetimeFigureOut">
              <a:rPr lang="tr-TR" smtClean="0"/>
              <a:t>28.09.2023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45196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31E41CE7-96EE-4CF6-8EBD-F099D6B4FA1B}" type="datetimeFigureOut">
              <a:rPr lang="tr-TR" smtClean="0"/>
              <a:t>28.09.2023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8BEF0C-E9F0-4C77-B2B3-472D42D1B3B1}" type="slidenum">
              <a:rPr lang="tr-TR" smtClean="0"/>
              <a:t>‹#›</a:t>
            </a:fld>
            <a:endParaRPr lang="tr-T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54107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31E41CE7-96EE-4CF6-8EBD-F099D6B4FA1B}" type="datetimeFigureOut">
              <a:rPr lang="tr-TR" smtClean="0"/>
              <a:t>28.09.2023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8708341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smtClean="0"/>
              <a:t>Asıl metin stillerini düzenle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31E41CE7-96EE-4CF6-8EBD-F099D6B4FA1B}" type="datetimeFigureOut">
              <a:rPr lang="tr-TR" smtClean="0"/>
              <a:t>28.09.2023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8BEF0C-E9F0-4C77-B2B3-472D42D1B3B1}" type="slidenum">
              <a:rPr lang="tr-TR" smtClean="0"/>
              <a:t>‹#›</a:t>
            </a:fld>
            <a:endParaRPr lang="tr-T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313265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smtClean="0"/>
              <a:t>Asıl metin stillerini düzenle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31E41CE7-96EE-4CF6-8EBD-F099D6B4FA1B}" type="datetimeFigureOut">
              <a:rPr lang="tr-TR" smtClean="0"/>
              <a:t>28.09.2023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2957989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31E41CE7-96EE-4CF6-8EBD-F099D6B4FA1B}" type="datetimeFigureOut">
              <a:rPr lang="tr-TR" smtClean="0"/>
              <a:t>28.09.2023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1361812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31E41CE7-96EE-4CF6-8EBD-F099D6B4FA1B}" type="datetimeFigureOut">
              <a:rPr lang="tr-TR" smtClean="0"/>
              <a:t>28.09.2023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48BEF0C-E9F0-4C77-B2B3-472D42D1B3B1}" type="slidenum">
              <a:rPr lang="tr-TR" smtClean="0"/>
              <a:t>‹#›</a:t>
            </a:fld>
            <a:endParaRPr lang="tr-TR"/>
          </a:p>
        </p:txBody>
      </p:sp>
    </p:spTree>
    <p:extLst>
      <p:ext uri="{BB962C8B-B14F-4D97-AF65-F5344CB8AC3E}">
        <p14:creationId xmlns:p14="http://schemas.microsoft.com/office/powerpoint/2010/main" val="3133547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1E41CE7-96EE-4CF6-8EBD-F099D6B4FA1B}" type="datetimeFigureOut">
              <a:rPr lang="tr-TR" smtClean="0"/>
              <a:t>28.09.2023</a:t>
            </a:fld>
            <a:endParaRPr lang="tr-T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tr-T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B48BEF0C-E9F0-4C77-B2B3-472D42D1B3B1}" type="slidenum">
              <a:rPr lang="tr-TR" smtClean="0"/>
              <a:t>‹#›</a:t>
            </a:fld>
            <a:endParaRPr lang="tr-TR"/>
          </a:p>
        </p:txBody>
      </p:sp>
    </p:spTree>
    <p:extLst>
      <p:ext uri="{BB962C8B-B14F-4D97-AF65-F5344CB8AC3E}">
        <p14:creationId xmlns:p14="http://schemas.microsoft.com/office/powerpoint/2010/main" val="36524339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641600" y="685799"/>
            <a:ext cx="6043612" cy="2971801"/>
          </a:xfrm>
        </p:spPr>
        <p:txBody>
          <a:bodyPr>
            <a:normAutofit fontScale="90000"/>
          </a:bodyPr>
          <a:lstStyle/>
          <a:p>
            <a:r>
              <a:rPr lang="tr-TR" dirty="0" smtClean="0"/>
              <a:t>KSBÜ GSHMYO</a:t>
            </a:r>
            <a:br>
              <a:rPr lang="tr-TR" dirty="0" smtClean="0"/>
            </a:br>
            <a:r>
              <a:rPr lang="tr-TR" dirty="0" smtClean="0"/>
              <a:t>ÇOCUK GELİŞİMİ PROGRAMI</a:t>
            </a:r>
            <a:br>
              <a:rPr lang="tr-TR" dirty="0" smtClean="0"/>
            </a:br>
            <a:r>
              <a:rPr lang="tr-TR" dirty="0" smtClean="0"/>
              <a:t>STAJ YÖNERGESİ</a:t>
            </a:r>
            <a:endParaRPr lang="tr-TR" dirty="0"/>
          </a:p>
        </p:txBody>
      </p:sp>
      <p:sp>
        <p:nvSpPr>
          <p:cNvPr id="3" name="Alt Başlık 2"/>
          <p:cNvSpPr>
            <a:spLocks noGrp="1"/>
          </p:cNvSpPr>
          <p:nvPr>
            <p:ph type="subTitle" idx="1"/>
          </p:nvPr>
        </p:nvSpPr>
        <p:spPr/>
        <p:txBody>
          <a:bodyPr/>
          <a:lstStyle/>
          <a:p>
            <a:r>
              <a:rPr lang="tr-TR" dirty="0" err="1" smtClean="0"/>
              <a:t>Öğr</a:t>
            </a:r>
            <a:r>
              <a:rPr lang="tr-TR" dirty="0" smtClean="0"/>
              <a:t>. Gör. AHMET YİĞİT PALAS</a:t>
            </a:r>
          </a:p>
          <a:p>
            <a:r>
              <a:rPr lang="tr-TR" dirty="0" err="1" smtClean="0"/>
              <a:t>Öğr</a:t>
            </a:r>
            <a:r>
              <a:rPr lang="tr-TR" dirty="0" smtClean="0"/>
              <a:t>. Gör. SAADET BARTAN </a:t>
            </a:r>
            <a:endParaRPr lang="tr-TR" dirty="0" smtClean="0"/>
          </a:p>
          <a:p>
            <a:r>
              <a:rPr lang="tr-TR" dirty="0" err="1" smtClean="0"/>
              <a:t>Öğr</a:t>
            </a:r>
            <a:r>
              <a:rPr lang="tr-TR" dirty="0" smtClean="0"/>
              <a:t>. Gör. HAZAL POYRAZ RÜSTEMOĞLU</a:t>
            </a:r>
          </a:p>
          <a:p>
            <a:r>
              <a:rPr lang="tr-TR" dirty="0" err="1" smtClean="0"/>
              <a:t>Öğr</a:t>
            </a:r>
            <a:r>
              <a:rPr lang="tr-TR" dirty="0" smtClean="0"/>
              <a:t>. GÖR. BÜŞRA ÇEVİK</a:t>
            </a:r>
            <a:endParaRPr lang="tr-TR" dirty="0" smtClean="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41890"/>
            <a:ext cx="2270233" cy="2081048"/>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1927" y="141890"/>
            <a:ext cx="1435732" cy="1435732"/>
          </a:xfrm>
          <a:prstGeom prst="rect">
            <a:avLst/>
          </a:prstGeom>
        </p:spPr>
      </p:pic>
    </p:spTree>
    <p:extLst>
      <p:ext uri="{BB962C8B-B14F-4D97-AF65-F5344CB8AC3E}">
        <p14:creationId xmlns:p14="http://schemas.microsoft.com/office/powerpoint/2010/main" val="3337652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Dikkat edilmesi gereken hususlar</a:t>
            </a:r>
            <a:endParaRPr lang="tr-TR" dirty="0"/>
          </a:p>
        </p:txBody>
      </p:sp>
      <p:sp>
        <p:nvSpPr>
          <p:cNvPr id="3" name="İçerik Yer Tutucusu 2"/>
          <p:cNvSpPr>
            <a:spLocks noGrp="1"/>
          </p:cNvSpPr>
          <p:nvPr>
            <p:ph idx="1"/>
          </p:nvPr>
        </p:nvSpPr>
        <p:spPr/>
        <p:txBody>
          <a:bodyPr/>
          <a:lstStyle/>
          <a:p>
            <a:r>
              <a:rPr lang="tr-TR" dirty="0" smtClean="0"/>
              <a:t>GSHMYO Temsil</a:t>
            </a:r>
          </a:p>
          <a:p>
            <a:r>
              <a:rPr lang="tr-TR" dirty="0"/>
              <a:t> </a:t>
            </a:r>
            <a:r>
              <a:rPr lang="tr-TR" dirty="0" smtClean="0"/>
              <a:t>Görev ve etik değerlere saygı</a:t>
            </a:r>
          </a:p>
          <a:p>
            <a:r>
              <a:rPr lang="tr-TR" dirty="0" smtClean="0"/>
              <a:t>Kılık kıyafet</a:t>
            </a:r>
          </a:p>
          <a:p>
            <a:r>
              <a:rPr lang="tr-TR" dirty="0" smtClean="0"/>
              <a:t>Zamanlama( Giriş- çıkış)</a:t>
            </a:r>
          </a:p>
          <a:p>
            <a:r>
              <a:rPr lang="tr-TR" dirty="0" smtClean="0"/>
              <a:t>Sosyal medya, fotoğraf ve video </a:t>
            </a:r>
          </a:p>
          <a:p>
            <a:r>
              <a:rPr lang="tr-TR" dirty="0" smtClean="0"/>
              <a:t>Devamsızlık</a:t>
            </a:r>
          </a:p>
          <a:p>
            <a:r>
              <a:rPr lang="tr-TR" dirty="0" smtClean="0"/>
              <a:t>İletişim</a:t>
            </a:r>
          </a:p>
          <a:p>
            <a:r>
              <a:rPr lang="tr-TR" dirty="0" smtClean="0"/>
              <a:t>Görev ve sorumluluklar</a:t>
            </a:r>
          </a:p>
          <a:p>
            <a:endParaRPr lang="tr-TR" dirty="0" smtClean="0"/>
          </a:p>
          <a:p>
            <a:endParaRPr lang="tr-TR" dirty="0" smtClean="0"/>
          </a:p>
          <a:p>
            <a:endParaRPr lang="tr-TR" dirty="0"/>
          </a:p>
        </p:txBody>
      </p:sp>
    </p:spTree>
    <p:extLst>
      <p:ext uri="{BB962C8B-B14F-4D97-AF65-F5344CB8AC3E}">
        <p14:creationId xmlns:p14="http://schemas.microsoft.com/office/powerpoint/2010/main" val="1238305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Tutulması gereken formlar</a:t>
            </a:r>
            <a:endParaRPr lang="tr-TR" dirty="0"/>
          </a:p>
        </p:txBody>
      </p:sp>
      <p:sp>
        <p:nvSpPr>
          <p:cNvPr id="3" name="İçerik Yer Tutucusu 2"/>
          <p:cNvSpPr>
            <a:spLocks noGrp="1"/>
          </p:cNvSpPr>
          <p:nvPr>
            <p:ph idx="1"/>
          </p:nvPr>
        </p:nvSpPr>
        <p:spPr/>
        <p:txBody>
          <a:bodyPr/>
          <a:lstStyle/>
          <a:p>
            <a:r>
              <a:rPr lang="tr-TR" dirty="0" smtClean="0"/>
              <a:t>Ekim ayı Gözlem </a:t>
            </a:r>
          </a:p>
          <a:p>
            <a:r>
              <a:rPr lang="tr-TR" dirty="0" smtClean="0"/>
              <a:t>1. hafta genel gözlem</a:t>
            </a:r>
          </a:p>
          <a:p>
            <a:r>
              <a:rPr lang="tr-TR" dirty="0" smtClean="0"/>
              <a:t>2. hafta günlük akış </a:t>
            </a:r>
          </a:p>
          <a:p>
            <a:r>
              <a:rPr lang="tr-TR" dirty="0" smtClean="0"/>
              <a:t>3. hafta çocuk gözlem</a:t>
            </a:r>
          </a:p>
          <a:p>
            <a:r>
              <a:rPr lang="tr-TR" dirty="0"/>
              <a:t>4</a:t>
            </a:r>
            <a:r>
              <a:rPr lang="tr-TR" dirty="0" smtClean="0"/>
              <a:t>. hafta öğretim yöntem ve teknik</a:t>
            </a:r>
            <a:endParaRPr lang="tr-TR" dirty="0"/>
          </a:p>
        </p:txBody>
      </p:sp>
    </p:spTree>
    <p:extLst>
      <p:ext uri="{BB962C8B-B14F-4D97-AF65-F5344CB8AC3E}">
        <p14:creationId xmlns:p14="http://schemas.microsoft.com/office/powerpoint/2010/main" val="3469232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Çocuk değerlendirme formu</a:t>
            </a:r>
            <a:r>
              <a:rPr lang="tr-TR" dirty="0" smtClean="0"/>
              <a:t>: Tüm </a:t>
            </a:r>
            <a:r>
              <a:rPr lang="tr-TR" dirty="0" smtClean="0"/>
              <a:t>gelişim alanları doğrultusunda ilk değerlendirme</a:t>
            </a:r>
          </a:p>
          <a:p>
            <a:r>
              <a:rPr lang="tr-TR" dirty="0" smtClean="0"/>
              <a:t>Devam çizelgesi</a:t>
            </a:r>
          </a:p>
          <a:p>
            <a:r>
              <a:rPr lang="tr-TR" dirty="0" smtClean="0"/>
              <a:t>Değerlendirme formu</a:t>
            </a:r>
          </a:p>
          <a:p>
            <a:endParaRPr lang="tr-TR" dirty="0"/>
          </a:p>
        </p:txBody>
      </p:sp>
    </p:spTree>
    <p:extLst>
      <p:ext uri="{BB962C8B-B14F-4D97-AF65-F5344CB8AC3E}">
        <p14:creationId xmlns:p14="http://schemas.microsoft.com/office/powerpoint/2010/main" val="3808297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488921621"/>
              </p:ext>
            </p:extLst>
          </p:nvPr>
        </p:nvGraphicFramePr>
        <p:xfrm>
          <a:off x="1153886" y="391884"/>
          <a:ext cx="8512627" cy="5867407"/>
        </p:xfrm>
        <a:graphic>
          <a:graphicData uri="http://schemas.openxmlformats.org/drawingml/2006/table">
            <a:tbl>
              <a:tblPr firstRow="1" firstCol="1" lastRow="1" lastCol="1" bandRow="1" bandCol="1"/>
              <a:tblGrid>
                <a:gridCol w="6321663"/>
                <a:gridCol w="1037681"/>
                <a:gridCol w="1153283"/>
              </a:tblGrid>
              <a:tr h="454848">
                <a:tc>
                  <a:txBody>
                    <a:bodyPr/>
                    <a:lstStyle/>
                    <a:p>
                      <a:pPr algn="ctr">
                        <a:lnSpc>
                          <a:spcPct val="115000"/>
                        </a:lnSpc>
                        <a:spcAft>
                          <a:spcPts val="0"/>
                        </a:spcAft>
                      </a:pPr>
                      <a:r>
                        <a:rPr lang="en-US" sz="800" b="1">
                          <a:effectLst/>
                          <a:latin typeface="Times New Roman"/>
                          <a:ea typeface="Tahoma"/>
                          <a:cs typeface="Times New Roman"/>
                        </a:rPr>
                        <a:t>Değerlendirme Kriterleri</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b="1" spc="-10">
                          <a:solidFill>
                            <a:srgbClr val="231F20"/>
                          </a:solidFill>
                          <a:effectLst/>
                          <a:latin typeface="Times New Roman"/>
                          <a:ea typeface="Tahoma"/>
                          <a:cs typeface="Times New Roman"/>
                        </a:rPr>
                        <a:t>Toplam</a:t>
                      </a:r>
                      <a:r>
                        <a:rPr lang="en-US" sz="800" b="1">
                          <a:effectLst/>
                          <a:latin typeface="Times New Roman"/>
                          <a:ea typeface="Tahoma"/>
                          <a:cs typeface="Times New Roman"/>
                        </a:rPr>
                        <a:t> </a:t>
                      </a:r>
                      <a:r>
                        <a:rPr lang="en-US" sz="800" b="1" spc="-20">
                          <a:solidFill>
                            <a:srgbClr val="231F20"/>
                          </a:solidFill>
                          <a:effectLst/>
                          <a:latin typeface="Times New Roman"/>
                          <a:ea typeface="Tahoma"/>
                          <a:cs typeface="Times New Roman"/>
                        </a:rPr>
                        <a:t>Puan</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b="1" spc="-10">
                          <a:solidFill>
                            <a:srgbClr val="231F20"/>
                          </a:solidFill>
                          <a:effectLst/>
                          <a:latin typeface="Times New Roman"/>
                          <a:ea typeface="Tahoma"/>
                          <a:cs typeface="Times New Roman"/>
                        </a:rPr>
                        <a:t>Öğrencinin Puanı</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28905">
                        <a:lnSpc>
                          <a:spcPct val="115000"/>
                        </a:lnSpc>
                        <a:spcAft>
                          <a:spcPts val="0"/>
                        </a:spcAft>
                      </a:pPr>
                      <a:r>
                        <a:rPr lang="en-US" sz="800">
                          <a:solidFill>
                            <a:srgbClr val="231F20"/>
                          </a:solidFill>
                          <a:effectLst/>
                          <a:latin typeface="Times New Roman"/>
                          <a:ea typeface="Tahoma"/>
                          <a:cs typeface="Times New Roman"/>
                        </a:rPr>
                        <a:t>Uygulamaya</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zamanında</a:t>
                      </a:r>
                      <a:r>
                        <a:rPr lang="en-US" sz="800" spc="2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gelir.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28905">
                        <a:lnSpc>
                          <a:spcPct val="115000"/>
                        </a:lnSpc>
                        <a:spcBef>
                          <a:spcPts val="30"/>
                        </a:spcBef>
                        <a:spcAft>
                          <a:spcPts val="0"/>
                        </a:spcAft>
                      </a:pPr>
                      <a:r>
                        <a:rPr lang="en-US" sz="800">
                          <a:solidFill>
                            <a:srgbClr val="231F20"/>
                          </a:solidFill>
                          <a:effectLst/>
                          <a:latin typeface="Times New Roman"/>
                          <a:ea typeface="Tahoma"/>
                          <a:cs typeface="Times New Roman"/>
                        </a:rPr>
                        <a:t>Uygulama</a:t>
                      </a:r>
                      <a:r>
                        <a:rPr lang="en-US" sz="800" spc="3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anında</a:t>
                      </a:r>
                      <a:r>
                        <a:rPr lang="en-US" sz="800" spc="3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çocukların</a:t>
                      </a:r>
                      <a:r>
                        <a:rPr lang="en-US" sz="800" spc="3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aktif</a:t>
                      </a:r>
                      <a:r>
                        <a:rPr lang="en-US" sz="800" spc="3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katılımını</a:t>
                      </a:r>
                      <a:r>
                        <a:rPr lang="en-US" sz="800" spc="3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sağlar.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28905">
                        <a:lnSpc>
                          <a:spcPct val="115000"/>
                        </a:lnSpc>
                        <a:spcBef>
                          <a:spcPts val="85"/>
                        </a:spcBef>
                        <a:spcAft>
                          <a:spcPts val="0"/>
                        </a:spcAft>
                      </a:pPr>
                      <a:r>
                        <a:rPr lang="en-US" sz="800">
                          <a:solidFill>
                            <a:srgbClr val="231F20"/>
                          </a:solidFill>
                          <a:effectLst/>
                          <a:latin typeface="Times New Roman"/>
                          <a:ea typeface="Tahoma"/>
                          <a:cs typeface="Times New Roman"/>
                        </a:rPr>
                        <a:t>Hazırlanan</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aktiviteler</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yaş</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bireysel</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farklılıklar</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dikkate</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alınarak</a:t>
                      </a:r>
                      <a:r>
                        <a:rPr lang="en-US" sz="800" spc="-10">
                          <a:solidFill>
                            <a:srgbClr val="231F20"/>
                          </a:solidFill>
                          <a:effectLst/>
                          <a:latin typeface="Times New Roman"/>
                          <a:ea typeface="Tahoma"/>
                          <a:cs typeface="Times New Roman"/>
                        </a:rPr>
                        <a:t> hazırlanmıştır.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40"/>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28905">
                        <a:lnSpc>
                          <a:spcPct val="115000"/>
                        </a:lnSpc>
                        <a:spcBef>
                          <a:spcPts val="5"/>
                        </a:spcBef>
                        <a:spcAft>
                          <a:spcPts val="0"/>
                        </a:spcAft>
                      </a:pPr>
                      <a:r>
                        <a:rPr lang="en-US" sz="800">
                          <a:solidFill>
                            <a:srgbClr val="231F20"/>
                          </a:solidFill>
                          <a:effectLst/>
                          <a:latin typeface="Times New Roman"/>
                          <a:ea typeface="Tahoma"/>
                          <a:cs typeface="Times New Roman"/>
                        </a:rPr>
                        <a:t>Yönergeleri</a:t>
                      </a:r>
                      <a:r>
                        <a:rPr lang="en-US" sz="800" spc="3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çocuğun</a:t>
                      </a:r>
                      <a:r>
                        <a:rPr lang="en-US" sz="800" spc="3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anlayacağı</a:t>
                      </a:r>
                      <a:r>
                        <a:rPr lang="en-US" sz="800" spc="3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bir</a:t>
                      </a:r>
                      <a:r>
                        <a:rPr lang="en-US" sz="800" spc="3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dilde</a:t>
                      </a:r>
                      <a:r>
                        <a:rPr lang="en-US" sz="800" spc="3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verir.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3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454848">
                <a:tc>
                  <a:txBody>
                    <a:bodyPr/>
                    <a:lstStyle/>
                    <a:p>
                      <a:pPr marL="128905">
                        <a:lnSpc>
                          <a:spcPct val="115000"/>
                        </a:lnSpc>
                        <a:spcBef>
                          <a:spcPts val="60"/>
                        </a:spcBef>
                        <a:spcAft>
                          <a:spcPts val="0"/>
                        </a:spcAft>
                      </a:pPr>
                      <a:r>
                        <a:rPr lang="en-US" sz="800">
                          <a:solidFill>
                            <a:srgbClr val="231F20"/>
                          </a:solidFill>
                          <a:effectLst/>
                          <a:latin typeface="Times New Roman"/>
                          <a:ea typeface="Tahoma"/>
                          <a:cs typeface="Times New Roman"/>
                        </a:rPr>
                        <a:t>Eğitim</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ortamı</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düzenlerken</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uygulama</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yaptığı</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kurumun</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ihtiyaç</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özelliklerini</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dikkate</a:t>
                      </a:r>
                      <a:r>
                        <a:rPr lang="en-US" sz="800" spc="1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alır.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40970">
                        <a:lnSpc>
                          <a:spcPct val="115000"/>
                        </a:lnSpc>
                        <a:spcBef>
                          <a:spcPts val="30"/>
                        </a:spcBef>
                        <a:spcAft>
                          <a:spcPts val="0"/>
                        </a:spcAft>
                      </a:pPr>
                      <a:r>
                        <a:rPr lang="en-US" sz="800">
                          <a:solidFill>
                            <a:srgbClr val="231F20"/>
                          </a:solidFill>
                          <a:effectLst/>
                          <a:latin typeface="Times New Roman"/>
                          <a:ea typeface="Tahoma"/>
                          <a:cs typeface="Times New Roman"/>
                        </a:rPr>
                        <a:t>Zamanı</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etkin</a:t>
                      </a:r>
                      <a:r>
                        <a:rPr lang="en-US" sz="800" spc="-2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kullanır.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4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45415">
                        <a:lnSpc>
                          <a:spcPct val="115000"/>
                        </a:lnSpc>
                        <a:spcAft>
                          <a:spcPts val="0"/>
                        </a:spcAft>
                      </a:pPr>
                      <a:r>
                        <a:rPr lang="en-US" sz="800" spc="-20">
                          <a:solidFill>
                            <a:srgbClr val="231F20"/>
                          </a:solidFill>
                          <a:effectLst/>
                          <a:latin typeface="Times New Roman"/>
                          <a:ea typeface="Tahoma"/>
                          <a:cs typeface="Times New Roman"/>
                        </a:rPr>
                        <a:t>İyi</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bir</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gözlemci</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olarak</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çocukları</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gözlemler</a:t>
                      </a:r>
                      <a:r>
                        <a:rPr lang="en-US" sz="800" spc="-4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ve</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gözlemleri</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değerlendirir.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40970">
                        <a:lnSpc>
                          <a:spcPct val="115000"/>
                        </a:lnSpc>
                        <a:spcBef>
                          <a:spcPts val="20"/>
                        </a:spcBef>
                        <a:spcAft>
                          <a:spcPts val="0"/>
                        </a:spcAft>
                      </a:pPr>
                      <a:r>
                        <a:rPr lang="en-US" sz="800">
                          <a:solidFill>
                            <a:srgbClr val="231F20"/>
                          </a:solidFill>
                          <a:effectLst/>
                          <a:latin typeface="Times New Roman"/>
                          <a:ea typeface="Tahoma"/>
                          <a:cs typeface="Times New Roman"/>
                        </a:rPr>
                        <a:t>Çocuklarla</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olan</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iletişiminde</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kararlı</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2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tutarlıdır.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40970">
                        <a:lnSpc>
                          <a:spcPct val="115000"/>
                        </a:lnSpc>
                        <a:spcAft>
                          <a:spcPts val="0"/>
                        </a:spcAft>
                      </a:pPr>
                      <a:r>
                        <a:rPr lang="en-US" sz="800">
                          <a:solidFill>
                            <a:srgbClr val="231F20"/>
                          </a:solidFill>
                          <a:effectLst/>
                          <a:latin typeface="Times New Roman"/>
                          <a:ea typeface="Tahoma"/>
                          <a:cs typeface="Times New Roman"/>
                        </a:rPr>
                        <a:t>Bireysel</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grup</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çalışmalarına</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önem</a:t>
                      </a:r>
                      <a:r>
                        <a:rPr lang="en-US" sz="800" spc="2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verir.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40"/>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40970">
                        <a:lnSpc>
                          <a:spcPct val="115000"/>
                        </a:lnSpc>
                        <a:spcAft>
                          <a:spcPts val="0"/>
                        </a:spcAft>
                      </a:pPr>
                      <a:r>
                        <a:rPr lang="en-US" sz="800">
                          <a:solidFill>
                            <a:srgbClr val="231F20"/>
                          </a:solidFill>
                          <a:effectLst/>
                          <a:latin typeface="Times New Roman"/>
                          <a:ea typeface="Tahoma"/>
                          <a:cs typeface="Times New Roman"/>
                        </a:rPr>
                        <a:t>Sınıf</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öğretmenin</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öneri</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isteklerini</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dikkate</a:t>
                      </a:r>
                      <a:r>
                        <a:rPr lang="en-US" sz="800" spc="1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alır.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454848">
                <a:tc>
                  <a:txBody>
                    <a:bodyPr/>
                    <a:lstStyle/>
                    <a:p>
                      <a:pPr marL="133350">
                        <a:lnSpc>
                          <a:spcPct val="115000"/>
                        </a:lnSpc>
                        <a:spcAft>
                          <a:spcPts val="0"/>
                        </a:spcAft>
                      </a:pPr>
                      <a:r>
                        <a:rPr lang="en-US" sz="800" spc="-20">
                          <a:solidFill>
                            <a:srgbClr val="231F20"/>
                          </a:solidFill>
                          <a:effectLst/>
                          <a:latin typeface="Times New Roman"/>
                          <a:ea typeface="Tahoma"/>
                          <a:cs typeface="Times New Roman"/>
                        </a:rPr>
                        <a:t>Çocukların</a:t>
                      </a:r>
                      <a:r>
                        <a:rPr lang="en-US" sz="800" spc="-1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birbirleriyle</a:t>
                      </a:r>
                      <a:r>
                        <a:rPr lang="en-US" sz="800" spc="-1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olan</a:t>
                      </a:r>
                      <a:r>
                        <a:rPr lang="en-US" sz="800" spc="-1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ilişkilerinde</a:t>
                      </a:r>
                      <a:r>
                        <a:rPr lang="en-US" sz="800" spc="-1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sevgi-saygıya</a:t>
                      </a:r>
                      <a:r>
                        <a:rPr lang="en-US" sz="800" spc="-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dayalı</a:t>
                      </a:r>
                      <a:r>
                        <a:rPr lang="en-US" sz="800" spc="-1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bir</a:t>
                      </a:r>
                      <a:r>
                        <a:rPr lang="en-US" sz="800" spc="-1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iletişim</a:t>
                      </a:r>
                      <a:endParaRPr lang="tr-TR" sz="900">
                        <a:effectLst/>
                        <a:latin typeface="Calibri"/>
                        <a:ea typeface="Calibri"/>
                        <a:cs typeface="Times New Roman"/>
                      </a:endParaRPr>
                    </a:p>
                    <a:p>
                      <a:pPr marL="133350">
                        <a:lnSpc>
                          <a:spcPct val="115000"/>
                        </a:lnSpc>
                        <a:spcBef>
                          <a:spcPts val="40"/>
                        </a:spcBef>
                        <a:spcAft>
                          <a:spcPts val="0"/>
                        </a:spcAft>
                      </a:pPr>
                      <a:r>
                        <a:rPr lang="en-US" sz="800" spc="-30">
                          <a:solidFill>
                            <a:srgbClr val="231F20"/>
                          </a:solidFill>
                          <a:effectLst/>
                          <a:latin typeface="Times New Roman"/>
                          <a:ea typeface="Tahoma"/>
                          <a:cs typeface="Times New Roman"/>
                        </a:rPr>
                        <a:t>ortamı</a:t>
                      </a:r>
                      <a:r>
                        <a:rPr lang="en-US" sz="800" spc="-5">
                          <a:solidFill>
                            <a:srgbClr val="231F20"/>
                          </a:solidFill>
                          <a:effectLst/>
                          <a:latin typeface="Times New Roman"/>
                          <a:ea typeface="Tahoma"/>
                          <a:cs typeface="Times New Roman"/>
                        </a:rPr>
                        <a:t> </a:t>
                      </a:r>
                      <a:r>
                        <a:rPr lang="en-US" sz="800" spc="-30">
                          <a:solidFill>
                            <a:srgbClr val="231F20"/>
                          </a:solidFill>
                          <a:effectLst/>
                          <a:latin typeface="Times New Roman"/>
                          <a:ea typeface="Tahoma"/>
                          <a:cs typeface="Times New Roman"/>
                        </a:rPr>
                        <a:t>oluşturmaya</a:t>
                      </a:r>
                      <a:r>
                        <a:rPr lang="en-US" sz="800">
                          <a:solidFill>
                            <a:srgbClr val="231F20"/>
                          </a:solidFill>
                          <a:effectLst/>
                          <a:latin typeface="Times New Roman"/>
                          <a:ea typeface="Tahoma"/>
                          <a:cs typeface="Times New Roman"/>
                        </a:rPr>
                        <a:t> </a:t>
                      </a:r>
                      <a:r>
                        <a:rPr lang="en-US" sz="800" spc="-30">
                          <a:solidFill>
                            <a:srgbClr val="231F20"/>
                          </a:solidFill>
                          <a:effectLst/>
                          <a:latin typeface="Times New Roman"/>
                          <a:ea typeface="Tahoma"/>
                          <a:cs typeface="Times New Roman"/>
                        </a:rPr>
                        <a:t>özen</a:t>
                      </a:r>
                      <a:r>
                        <a:rPr lang="en-US" sz="800" spc="-5">
                          <a:solidFill>
                            <a:srgbClr val="231F20"/>
                          </a:solidFill>
                          <a:effectLst/>
                          <a:latin typeface="Times New Roman"/>
                          <a:ea typeface="Tahoma"/>
                          <a:cs typeface="Times New Roman"/>
                        </a:rPr>
                        <a:t> </a:t>
                      </a:r>
                      <a:r>
                        <a:rPr lang="en-US" sz="800" spc="-30">
                          <a:solidFill>
                            <a:srgbClr val="231F20"/>
                          </a:solidFill>
                          <a:effectLst/>
                          <a:latin typeface="Times New Roman"/>
                          <a:ea typeface="Tahoma"/>
                          <a:cs typeface="Times New Roman"/>
                        </a:rPr>
                        <a:t>gösterir.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68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37795">
                        <a:lnSpc>
                          <a:spcPct val="115000"/>
                        </a:lnSpc>
                        <a:spcBef>
                          <a:spcPts val="25"/>
                        </a:spcBef>
                        <a:spcAft>
                          <a:spcPts val="0"/>
                        </a:spcAft>
                      </a:pPr>
                      <a:r>
                        <a:rPr lang="en-US" sz="800">
                          <a:solidFill>
                            <a:srgbClr val="231F20"/>
                          </a:solidFill>
                          <a:effectLst/>
                          <a:latin typeface="Times New Roman"/>
                          <a:ea typeface="Tahoma"/>
                          <a:cs typeface="Times New Roman"/>
                        </a:rPr>
                        <a:t>Planında</a:t>
                      </a:r>
                      <a:r>
                        <a:rPr lang="en-US" sz="800" spc="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uygulamada</a:t>
                      </a:r>
                      <a:r>
                        <a:rPr lang="en-US" sz="800" spc="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bireysel</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farklılıklara</a:t>
                      </a:r>
                      <a:r>
                        <a:rPr lang="en-US" sz="800" spc="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dikkat</a:t>
                      </a:r>
                      <a:r>
                        <a:rPr lang="en-US" sz="800" spc="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eder.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37795">
                        <a:lnSpc>
                          <a:spcPct val="115000"/>
                        </a:lnSpc>
                        <a:spcBef>
                          <a:spcPts val="10"/>
                        </a:spcBef>
                        <a:spcAft>
                          <a:spcPts val="0"/>
                        </a:spcAft>
                      </a:pPr>
                      <a:r>
                        <a:rPr lang="en-US" sz="800">
                          <a:solidFill>
                            <a:srgbClr val="231F20"/>
                          </a:solidFill>
                          <a:effectLst/>
                          <a:latin typeface="Times New Roman"/>
                          <a:ea typeface="Tahoma"/>
                          <a:cs typeface="Times New Roman"/>
                        </a:rPr>
                        <a:t>Farklı</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düzeydeki</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öğrencilerin</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öğrenme</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çabalarını</a:t>
                      </a:r>
                      <a:r>
                        <a:rPr lang="en-US" sz="800" spc="2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destekler.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37795">
                        <a:lnSpc>
                          <a:spcPct val="115000"/>
                        </a:lnSpc>
                        <a:spcBef>
                          <a:spcPts val="55"/>
                        </a:spcBef>
                        <a:spcAft>
                          <a:spcPts val="0"/>
                        </a:spcAft>
                      </a:pPr>
                      <a:r>
                        <a:rPr lang="en-US" sz="800">
                          <a:solidFill>
                            <a:srgbClr val="231F20"/>
                          </a:solidFill>
                          <a:effectLst/>
                          <a:latin typeface="Times New Roman"/>
                          <a:ea typeface="Tahoma"/>
                          <a:cs typeface="Times New Roman"/>
                        </a:rPr>
                        <a:t>Öğrenme</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sürecinde</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yaşanan</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problemlere</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anında</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çözüm</a:t>
                      </a:r>
                      <a:r>
                        <a:rPr lang="en-US" sz="800" spc="2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bulur.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3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454848">
                <a:tc>
                  <a:txBody>
                    <a:bodyPr/>
                    <a:lstStyle/>
                    <a:p>
                      <a:pPr marL="137795">
                        <a:lnSpc>
                          <a:spcPct val="115000"/>
                        </a:lnSpc>
                        <a:spcBef>
                          <a:spcPts val="40"/>
                        </a:spcBef>
                        <a:spcAft>
                          <a:spcPts val="0"/>
                        </a:spcAft>
                      </a:pPr>
                      <a:r>
                        <a:rPr lang="en-US" sz="800">
                          <a:solidFill>
                            <a:srgbClr val="231F20"/>
                          </a:solidFill>
                          <a:effectLst/>
                          <a:latin typeface="Times New Roman"/>
                          <a:ea typeface="Tahoma"/>
                          <a:cs typeface="Times New Roman"/>
                        </a:rPr>
                        <a:t>Eğitim</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ortamı</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düzenlerken</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uygulama</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yaptığı</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kurumun</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ihtiyaç</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özelliklerini</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dikkate</a:t>
                      </a:r>
                      <a:r>
                        <a:rPr lang="en-US" sz="800" spc="1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alır.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37795">
                        <a:lnSpc>
                          <a:spcPct val="115000"/>
                        </a:lnSpc>
                        <a:spcBef>
                          <a:spcPts val="20"/>
                        </a:spcBef>
                        <a:spcAft>
                          <a:spcPts val="0"/>
                        </a:spcAft>
                      </a:pPr>
                      <a:r>
                        <a:rPr lang="en-US" sz="800">
                          <a:solidFill>
                            <a:srgbClr val="231F20"/>
                          </a:solidFill>
                          <a:effectLst/>
                          <a:latin typeface="Times New Roman"/>
                          <a:ea typeface="Tahoma"/>
                          <a:cs typeface="Times New Roman"/>
                        </a:rPr>
                        <a:t>Çocuklara</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adil</a:t>
                      </a:r>
                      <a:r>
                        <a:rPr lang="en-US" sz="800" spc="3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davranır.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1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38430">
                        <a:lnSpc>
                          <a:spcPct val="115000"/>
                        </a:lnSpc>
                        <a:spcAft>
                          <a:spcPts val="0"/>
                        </a:spcAft>
                      </a:pPr>
                      <a:r>
                        <a:rPr lang="en-US" sz="800">
                          <a:solidFill>
                            <a:srgbClr val="231F20"/>
                          </a:solidFill>
                          <a:effectLst/>
                          <a:latin typeface="Times New Roman"/>
                          <a:ea typeface="Tahoma"/>
                          <a:cs typeface="Times New Roman"/>
                        </a:rPr>
                        <a:t>Çocukların</a:t>
                      </a:r>
                      <a:r>
                        <a:rPr lang="en-US" sz="800" spc="4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farklı</a:t>
                      </a:r>
                      <a:r>
                        <a:rPr lang="en-US" sz="800" spc="4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öğrenme</a:t>
                      </a:r>
                      <a:r>
                        <a:rPr lang="en-US" sz="800" spc="4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biçimlerine</a:t>
                      </a:r>
                      <a:r>
                        <a:rPr lang="en-US" sz="800" spc="4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yönelik</a:t>
                      </a:r>
                      <a:r>
                        <a:rPr lang="en-US" sz="800" spc="4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materyaller</a:t>
                      </a:r>
                      <a:r>
                        <a:rPr lang="en-US" sz="800" spc="4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hazırlar.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60"/>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40335">
                        <a:lnSpc>
                          <a:spcPct val="115000"/>
                        </a:lnSpc>
                        <a:spcBef>
                          <a:spcPts val="45"/>
                        </a:spcBef>
                        <a:spcAft>
                          <a:spcPts val="0"/>
                        </a:spcAft>
                      </a:pPr>
                      <a:r>
                        <a:rPr lang="en-US" sz="800">
                          <a:solidFill>
                            <a:srgbClr val="231F20"/>
                          </a:solidFill>
                          <a:effectLst/>
                          <a:latin typeface="Times New Roman"/>
                          <a:ea typeface="Tahoma"/>
                          <a:cs typeface="Times New Roman"/>
                        </a:rPr>
                        <a:t>Uygulamaya</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etkinlikleri</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planlayarak</a:t>
                      </a:r>
                      <a:r>
                        <a:rPr lang="en-US" sz="800" spc="2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gelir.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6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39700">
                        <a:lnSpc>
                          <a:spcPct val="115000"/>
                        </a:lnSpc>
                        <a:spcBef>
                          <a:spcPts val="75"/>
                        </a:spcBef>
                        <a:spcAft>
                          <a:spcPts val="0"/>
                        </a:spcAft>
                      </a:pPr>
                      <a:r>
                        <a:rPr lang="en-US" sz="800">
                          <a:solidFill>
                            <a:srgbClr val="231F20"/>
                          </a:solidFill>
                          <a:effectLst/>
                          <a:latin typeface="Times New Roman"/>
                          <a:ea typeface="Tahoma"/>
                          <a:cs typeface="Times New Roman"/>
                        </a:rPr>
                        <a:t>Çocukların</a:t>
                      </a:r>
                      <a:r>
                        <a:rPr lang="en-US" sz="800" spc="4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sahip</a:t>
                      </a:r>
                      <a:r>
                        <a:rPr lang="en-US" sz="800" spc="4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oldukları</a:t>
                      </a:r>
                      <a:r>
                        <a:rPr lang="en-US" sz="800" spc="4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gelişim</a:t>
                      </a:r>
                      <a:r>
                        <a:rPr lang="en-US" sz="800" spc="5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düzeyini</a:t>
                      </a:r>
                      <a:r>
                        <a:rPr lang="en-US" sz="800" spc="4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ileriye</a:t>
                      </a:r>
                      <a:r>
                        <a:rPr lang="en-US" sz="800" spc="4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götürmeyi</a:t>
                      </a:r>
                      <a:r>
                        <a:rPr lang="en-US" sz="800" spc="5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amaçlar.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6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7424">
                <a:tc>
                  <a:txBody>
                    <a:bodyPr/>
                    <a:lstStyle/>
                    <a:p>
                      <a:pPr marL="137795">
                        <a:lnSpc>
                          <a:spcPct val="115000"/>
                        </a:lnSpc>
                        <a:spcBef>
                          <a:spcPts val="65"/>
                        </a:spcBef>
                        <a:spcAft>
                          <a:spcPts val="0"/>
                        </a:spcAft>
                      </a:pPr>
                      <a:r>
                        <a:rPr lang="en-US" sz="800">
                          <a:solidFill>
                            <a:srgbClr val="231F20"/>
                          </a:solidFill>
                          <a:effectLst/>
                          <a:latin typeface="Times New Roman"/>
                          <a:ea typeface="Tahoma"/>
                          <a:cs typeface="Times New Roman"/>
                        </a:rPr>
                        <a:t>Çocukların</a:t>
                      </a:r>
                      <a:r>
                        <a:rPr lang="en-US" sz="800" spc="5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farklı</a:t>
                      </a:r>
                      <a:r>
                        <a:rPr lang="en-US" sz="800" spc="6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öğrenme</a:t>
                      </a:r>
                      <a:r>
                        <a:rPr lang="en-US" sz="800" spc="6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özelliklerinin</a:t>
                      </a:r>
                      <a:r>
                        <a:rPr lang="en-US" sz="800" spc="6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olduğunun</a:t>
                      </a:r>
                      <a:r>
                        <a:rPr lang="en-US" sz="800" spc="5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farkındadır.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10"/>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181807">
                <a:tc>
                  <a:txBody>
                    <a:bodyPr/>
                    <a:lstStyle/>
                    <a:p>
                      <a:pPr marL="134620">
                        <a:lnSpc>
                          <a:spcPct val="115000"/>
                        </a:lnSpc>
                        <a:spcBef>
                          <a:spcPts val="60"/>
                        </a:spcBef>
                        <a:spcAft>
                          <a:spcPts val="0"/>
                        </a:spcAft>
                      </a:pPr>
                      <a:r>
                        <a:rPr lang="en-US" sz="600" b="1">
                          <a:solidFill>
                            <a:srgbClr val="231F20"/>
                          </a:solidFill>
                          <a:effectLst/>
                          <a:latin typeface="Times New Roman"/>
                          <a:ea typeface="Tahoma"/>
                          <a:cs typeface="Times New Roman"/>
                        </a:rPr>
                        <a:t>GENEL</a:t>
                      </a:r>
                      <a:r>
                        <a:rPr lang="en-US" sz="600" b="1" spc="50">
                          <a:solidFill>
                            <a:srgbClr val="231F20"/>
                          </a:solidFill>
                          <a:effectLst/>
                          <a:latin typeface="Times New Roman"/>
                          <a:ea typeface="Tahoma"/>
                          <a:cs typeface="Times New Roman"/>
                        </a:rPr>
                        <a:t> </a:t>
                      </a:r>
                      <a:r>
                        <a:rPr lang="en-US" sz="600" b="1" spc="-10">
                          <a:solidFill>
                            <a:srgbClr val="231F20"/>
                          </a:solidFill>
                          <a:effectLst/>
                          <a:latin typeface="Times New Roman"/>
                          <a:ea typeface="Tahoma"/>
                          <a:cs typeface="Times New Roman"/>
                        </a:rPr>
                        <a:t>DEĞERLENDİRME</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3840" marR="229235" algn="ctr">
                        <a:lnSpc>
                          <a:spcPct val="115000"/>
                        </a:lnSpc>
                        <a:spcAft>
                          <a:spcPts val="0"/>
                        </a:spcAft>
                      </a:pPr>
                      <a:r>
                        <a:rPr lang="en-US" sz="600" b="1" spc="-25">
                          <a:solidFill>
                            <a:srgbClr val="231F20"/>
                          </a:solidFill>
                          <a:effectLst/>
                          <a:latin typeface="Times New Roman"/>
                          <a:ea typeface="Tahoma"/>
                          <a:cs typeface="Times New Roman"/>
                        </a:rPr>
                        <a:t>100</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600" dirty="0">
                          <a:effectLst/>
                          <a:latin typeface="Times New Roman"/>
                          <a:ea typeface="Tahoma"/>
                          <a:cs typeface="Times New Roman"/>
                        </a:rPr>
                        <a:t> </a:t>
                      </a:r>
                      <a:endParaRPr lang="tr-TR" sz="900" dirty="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721558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Referans</a:t>
            </a:r>
            <a:endParaRPr lang="tr-TR" dirty="0"/>
          </a:p>
        </p:txBody>
      </p:sp>
      <p:pic>
        <p:nvPicPr>
          <p:cNvPr id="5" name="İçerik Yer Tutucusu 4" descr="Ekran Kırpm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36882" y="1213945"/>
            <a:ext cx="4934607" cy="4963018"/>
          </a:xfrm>
        </p:spPr>
      </p:pic>
    </p:spTree>
    <p:extLst>
      <p:ext uri="{BB962C8B-B14F-4D97-AF65-F5344CB8AC3E}">
        <p14:creationId xmlns:p14="http://schemas.microsoft.com/office/powerpoint/2010/main" val="3453203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Ekran Kırpm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6359" y="725214"/>
            <a:ext cx="6921062" cy="5943600"/>
          </a:xfrm>
        </p:spPr>
      </p:pic>
    </p:spTree>
    <p:extLst>
      <p:ext uri="{BB962C8B-B14F-4D97-AF65-F5344CB8AC3E}">
        <p14:creationId xmlns:p14="http://schemas.microsoft.com/office/powerpoint/2010/main" val="22570760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Ekran Kırpm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17986" y="867103"/>
            <a:ext cx="7157545" cy="5309860"/>
          </a:xfrm>
        </p:spPr>
      </p:pic>
    </p:spTree>
    <p:extLst>
      <p:ext uri="{BB962C8B-B14F-4D97-AF65-F5344CB8AC3E}">
        <p14:creationId xmlns:p14="http://schemas.microsoft.com/office/powerpoint/2010/main" val="7246408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Ekran Kırpm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2840" y="740980"/>
            <a:ext cx="6653049" cy="5312980"/>
          </a:xfrm>
        </p:spPr>
      </p:pic>
    </p:spTree>
    <p:extLst>
      <p:ext uri="{BB962C8B-B14F-4D97-AF65-F5344CB8AC3E}">
        <p14:creationId xmlns:p14="http://schemas.microsoft.com/office/powerpoint/2010/main" val="13818036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Hazırlanacak diğer formlar</a:t>
            </a:r>
            <a:endParaRPr lang="tr-TR" dirty="0"/>
          </a:p>
        </p:txBody>
      </p:sp>
      <p:sp>
        <p:nvSpPr>
          <p:cNvPr id="3" name="İçerik Yer Tutucusu 2"/>
          <p:cNvSpPr>
            <a:spLocks noGrp="1"/>
          </p:cNvSpPr>
          <p:nvPr>
            <p:ph idx="1"/>
          </p:nvPr>
        </p:nvSpPr>
        <p:spPr/>
        <p:txBody>
          <a:bodyPr/>
          <a:lstStyle/>
          <a:p>
            <a:r>
              <a:rPr lang="tr-TR" dirty="0" smtClean="0"/>
              <a:t>Kavramlara yer verme durum çizelgesi</a:t>
            </a:r>
          </a:p>
          <a:p>
            <a:r>
              <a:rPr lang="tr-TR" dirty="0" smtClean="0"/>
              <a:t>Belirli gün ve haftalar</a:t>
            </a:r>
          </a:p>
          <a:p>
            <a:r>
              <a:rPr lang="tr-TR" dirty="0" smtClean="0"/>
              <a:t>Kazanım ve göstergelere aylık planda yer verme durumu</a:t>
            </a:r>
          </a:p>
          <a:p>
            <a:pPr marL="0" indent="0">
              <a:buNone/>
            </a:pPr>
            <a:endParaRPr lang="tr-TR" dirty="0"/>
          </a:p>
        </p:txBody>
      </p:sp>
    </p:spTree>
    <p:extLst>
      <p:ext uri="{BB962C8B-B14F-4D97-AF65-F5344CB8AC3E}">
        <p14:creationId xmlns:p14="http://schemas.microsoft.com/office/powerpoint/2010/main" val="11274982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buNone/>
            </a:pPr>
            <a:r>
              <a:rPr lang="tr-TR" sz="8000" dirty="0" smtClean="0"/>
              <a:t>Başarılar….</a:t>
            </a:r>
            <a:endParaRPr lang="tr-TR" sz="8000" dirty="0"/>
          </a:p>
        </p:txBody>
      </p:sp>
    </p:spTree>
    <p:extLst>
      <p:ext uri="{BB962C8B-B14F-4D97-AF65-F5344CB8AC3E}">
        <p14:creationId xmlns:p14="http://schemas.microsoft.com/office/powerpoint/2010/main" val="27448616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Özel eğitim staj işlemleri</a:t>
            </a:r>
            <a:endParaRPr lang="tr-TR" dirty="0"/>
          </a:p>
        </p:txBody>
      </p:sp>
    </p:spTree>
    <p:extLst>
      <p:ext uri="{BB962C8B-B14F-4D97-AF65-F5344CB8AC3E}">
        <p14:creationId xmlns:p14="http://schemas.microsoft.com/office/powerpoint/2010/main" val="29998095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p:cNvGraphicFramePr>
            <a:graphicFrameLocks noChangeAspect="1"/>
          </p:cNvGraphicFramePr>
          <p:nvPr>
            <p:extLst>
              <p:ext uri="{D42A27DB-BD31-4B8C-83A1-F6EECF244321}">
                <p14:modId xmlns:p14="http://schemas.microsoft.com/office/powerpoint/2010/main" val="2998620634"/>
              </p:ext>
            </p:extLst>
          </p:nvPr>
        </p:nvGraphicFramePr>
        <p:xfrm>
          <a:off x="1001485" y="461964"/>
          <a:ext cx="10406743" cy="5906180"/>
        </p:xfrm>
        <a:graphic>
          <a:graphicData uri="http://schemas.openxmlformats.org/presentationml/2006/ole">
            <mc:AlternateContent xmlns:mc="http://schemas.openxmlformats.org/markup-compatibility/2006">
              <mc:Choice xmlns:v="urn:schemas-microsoft-com:vml" Requires="v">
                <p:oleObj spid="_x0000_s2050" name="Belge" r:id="rId3" imgW="6729622" imgH="5932638" progId="Word.Document.12">
                  <p:embed/>
                </p:oleObj>
              </mc:Choice>
              <mc:Fallback>
                <p:oleObj name="Belge" r:id="rId3" imgW="6729622" imgH="5932638" progId="Word.Document.12">
                  <p:embed/>
                  <p:pic>
                    <p:nvPicPr>
                      <p:cNvPr id="0" name=""/>
                      <p:cNvPicPr/>
                      <p:nvPr/>
                    </p:nvPicPr>
                    <p:blipFill>
                      <a:blip r:embed="rId4"/>
                      <a:stretch>
                        <a:fillRect/>
                      </a:stretch>
                    </p:blipFill>
                    <p:spPr>
                      <a:xfrm>
                        <a:off x="1001485" y="461964"/>
                        <a:ext cx="10406743" cy="5906180"/>
                      </a:xfrm>
                      <a:prstGeom prst="rect">
                        <a:avLst/>
                      </a:prstGeom>
                    </p:spPr>
                  </p:pic>
                </p:oleObj>
              </mc:Fallback>
            </mc:AlternateContent>
          </a:graphicData>
        </a:graphic>
      </p:graphicFrame>
    </p:spTree>
    <p:extLst>
      <p:ext uri="{BB962C8B-B14F-4D97-AF65-F5344CB8AC3E}">
        <p14:creationId xmlns:p14="http://schemas.microsoft.com/office/powerpoint/2010/main" val="15967702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92500" lnSpcReduction="10000"/>
          </a:bodyPr>
          <a:lstStyle/>
          <a:p>
            <a:r>
              <a:rPr lang="tr-TR" dirty="0"/>
              <a:t>UYGULAMA PROGRAMINA DEVAM ZORUNLULUĞU uygulamaya devam zorunludur. Uygulama devam etmeyen öğrenciler başarısız kabul edilirler. Haklı ve geçerli nedenler ile yapılan devamsızlıkların, uygulama dosyaları teslim edilmeden önce telafi edilmesi esastır. Devam Çizelgesine de telafi yapılan gün yazılmalıdır.</a:t>
            </a:r>
          </a:p>
          <a:p>
            <a:r>
              <a:rPr lang="tr-TR" dirty="0"/>
              <a:t>DEĞERLENDİRME</a:t>
            </a:r>
          </a:p>
          <a:p>
            <a:r>
              <a:rPr lang="tr-TR" dirty="0"/>
              <a:t>Bu derse ilişkin öğrenci başarısı; ara sınav dosya teslimleri ve dönem sonu sınavının ağırlıklı ortalamalarına göre belirlenecektir. Sınavların öğrenci başarısına etkisi ve tarihleri aşağıdaki şekilde belirlenmiştir:</a:t>
            </a:r>
          </a:p>
          <a:p>
            <a:r>
              <a:rPr lang="tr-TR" dirty="0"/>
              <a:t>•	Ara Rapor Teslimi   : % 40</a:t>
            </a:r>
          </a:p>
          <a:p>
            <a:r>
              <a:rPr lang="tr-TR" dirty="0"/>
              <a:t>•	Final Rapor Teslimi          : % 60</a:t>
            </a:r>
          </a:p>
        </p:txBody>
      </p:sp>
    </p:spTree>
    <p:extLst>
      <p:ext uri="{BB962C8B-B14F-4D97-AF65-F5344CB8AC3E}">
        <p14:creationId xmlns:p14="http://schemas.microsoft.com/office/powerpoint/2010/main" val="4092689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ÖZEL EĞİTİM KURUMLARINDA UYGULAMA UYGULAMASI DERSİNİN UYGULAMA SÜRECİ</a:t>
            </a:r>
          </a:p>
        </p:txBody>
      </p:sp>
      <p:sp>
        <p:nvSpPr>
          <p:cNvPr id="3" name="İçerik Yer Tutucusu 2"/>
          <p:cNvSpPr>
            <a:spLocks noGrp="1"/>
          </p:cNvSpPr>
          <p:nvPr>
            <p:ph idx="1"/>
          </p:nvPr>
        </p:nvSpPr>
        <p:spPr/>
        <p:txBody>
          <a:bodyPr>
            <a:normAutofit fontScale="85000" lnSpcReduction="20000"/>
          </a:bodyPr>
          <a:lstStyle/>
          <a:p>
            <a:r>
              <a:rPr lang="tr-TR" dirty="0"/>
              <a:t>1-	GÖZLEME İLİŞKİN BİLGİLER</a:t>
            </a:r>
          </a:p>
          <a:p>
            <a:r>
              <a:rPr lang="tr-TR" dirty="0"/>
              <a:t>-	Kurum Gözlemi: İlk gözlem haftasında aşağıdaki başlıklar doğrultusunda yapılacak ve raporlandırılacaktır. </a:t>
            </a:r>
          </a:p>
          <a:p>
            <a:r>
              <a:rPr lang="tr-TR" dirty="0"/>
              <a:t>Kurumun Fiziksel Özellikleri: Özel eğitim uygulamasının yapıldığı kurumun iç ve dış mekan özelliklerinin; büyüklük, amaç, amaca uygunluk, kapasite ve materyaller gibi özellikler açısından ele alındığı bir bölümdür.</a:t>
            </a:r>
          </a:p>
          <a:p>
            <a:r>
              <a:rPr lang="tr-TR" dirty="0"/>
              <a:t>Kurumdaki Personelin Sayı, Görev ve Özellikleri: Bu bölümde kurumda kaç personelin çalıştığı, çalışanların eğitim durumları, görevleri ve yaptıkları çalışmalara ilişkin bilgilere yer verilecektir.</a:t>
            </a:r>
          </a:p>
          <a:p>
            <a:r>
              <a:rPr lang="tr-TR" dirty="0"/>
              <a:t>Kalan 10 haftalık süreçte kendi etkinliğinizi hazırlayarak dört hafta gözlemlediğiniz iki  çocuğa uygulamalısınız. Bu süreçte </a:t>
            </a:r>
            <a:r>
              <a:rPr lang="tr-TR" b="1" dirty="0"/>
              <a:t>"Bireyselleştirilmiş Eğitim </a:t>
            </a:r>
            <a:r>
              <a:rPr lang="tr-TR" b="1" dirty="0" err="1"/>
              <a:t>Planı"</a:t>
            </a:r>
            <a:r>
              <a:rPr lang="tr-TR" dirty="0" err="1"/>
              <a:t>nı</a:t>
            </a:r>
            <a:r>
              <a:rPr lang="tr-TR" dirty="0"/>
              <a:t> kullanmalısınız. Bahsettiğim bu formdan her hafta ikişer tane hazırlanmalıdır</a:t>
            </a:r>
            <a:endParaRPr lang="tr-TR" dirty="0"/>
          </a:p>
        </p:txBody>
      </p:sp>
    </p:spTree>
    <p:extLst>
      <p:ext uri="{BB962C8B-B14F-4D97-AF65-F5344CB8AC3E}">
        <p14:creationId xmlns:p14="http://schemas.microsoft.com/office/powerpoint/2010/main" val="776034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0"/>
            <a:r>
              <a:rPr lang="tr-TR" b="1" dirty="0"/>
              <a:t>UYGULAMAYA İLİŞKİN BİLGİLER</a:t>
            </a:r>
            <a:endParaRPr lang="tr-TR" dirty="0"/>
          </a:p>
          <a:p>
            <a:r>
              <a:rPr lang="tr-TR" dirty="0"/>
              <a:t>Öğrenci, staj yönergesi doğrultusunda uygulama yapmak durumundadır. Bu çerçevede aşağıdaki dokümanlar hazırlanacaktır.</a:t>
            </a:r>
            <a:r>
              <a:rPr lang="tr-TR" b="1" i="1" u="sng" dirty="0"/>
              <a:t> </a:t>
            </a:r>
            <a:endParaRPr lang="tr-TR" dirty="0"/>
          </a:p>
          <a:p>
            <a:r>
              <a:rPr lang="tr-TR" b="1" dirty="0"/>
              <a:t> </a:t>
            </a:r>
            <a:endParaRPr lang="tr-TR" dirty="0"/>
          </a:p>
          <a:p>
            <a:r>
              <a:rPr lang="tr-TR" b="1" dirty="0"/>
              <a:t>UYGULAMANIN DEĞERLENDİRİLMESİ: </a:t>
            </a:r>
            <a:r>
              <a:rPr lang="tr-TR" dirty="0"/>
              <a:t>Bu bölümde öğrenci uygulamanın kendisine sağladığı katkılara yer vermelidir.</a:t>
            </a:r>
            <a:endParaRPr lang="tr-TR" dirty="0"/>
          </a:p>
        </p:txBody>
      </p:sp>
    </p:spTree>
    <p:extLst>
      <p:ext uri="{BB962C8B-B14F-4D97-AF65-F5344CB8AC3E}">
        <p14:creationId xmlns:p14="http://schemas.microsoft.com/office/powerpoint/2010/main" val="2691488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r>
              <a:rPr lang="tr-TR" b="1" u="sng" dirty="0"/>
              <a:t>UYGULAMA DOSYASININ HAZIRLANMASI VE TESLİMİ</a:t>
            </a:r>
            <a:endParaRPr lang="tr-TR" dirty="0"/>
          </a:p>
          <a:p>
            <a:r>
              <a:rPr lang="tr-TR" dirty="0"/>
              <a:t>Öğrenci yapılan gözlem ve uygulamalara ait rapor ve dokümanları dosya halinde ilgili öğretim elemanına en geç final sınavı tarihinde teslim etmekle yükümlüdür. Belirtilen tarih ve saatte teslim edilmeyen dosyalar kabul edilmeyecektir. </a:t>
            </a:r>
          </a:p>
          <a:p>
            <a:r>
              <a:rPr lang="tr-TR" dirty="0"/>
              <a:t>     Öğrenciler </a:t>
            </a:r>
            <a:r>
              <a:rPr lang="tr-TR" b="1" dirty="0"/>
              <a:t>Vize sınav</a:t>
            </a:r>
            <a:r>
              <a:rPr lang="tr-TR" dirty="0"/>
              <a:t> tarihinde ve saatinde dosyasını tamamlamış olarak ilgili öğretim elemanına rapor halinde sunmalıdır. </a:t>
            </a:r>
          </a:p>
          <a:p>
            <a:r>
              <a:rPr lang="tr-TR" dirty="0"/>
              <a:t>Uygulama bitiminde hazırlanacak ve </a:t>
            </a:r>
            <a:r>
              <a:rPr lang="tr-TR" b="1" dirty="0"/>
              <a:t>final sınav</a:t>
            </a:r>
            <a:r>
              <a:rPr lang="tr-TR" dirty="0"/>
              <a:t> notuna esas teşkil edecek olan uygulama dosyasının hazırlanması ve yazımında bilimsel yazım kurallarına uygunluğu ve standardizasyonunu sağlayabilmek amacı ile öğrencilerin aşağıdaki kurallara dikkat etmeleri gerekmektedir. </a:t>
            </a:r>
          </a:p>
          <a:p>
            <a:endParaRPr lang="tr-TR" dirty="0"/>
          </a:p>
        </p:txBody>
      </p:sp>
    </p:spTree>
    <p:extLst>
      <p:ext uri="{BB962C8B-B14F-4D97-AF65-F5344CB8AC3E}">
        <p14:creationId xmlns:p14="http://schemas.microsoft.com/office/powerpoint/2010/main" val="3450457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t>Genel Yazım Kuralları</a:t>
            </a:r>
            <a:r>
              <a:rPr lang="tr-TR" dirty="0"/>
              <a:t>					</a:t>
            </a:r>
          </a:p>
          <a:p>
            <a:r>
              <a:rPr lang="tr-TR" dirty="0"/>
              <a:t>El yazısı ile yazılmalıdır.</a:t>
            </a:r>
          </a:p>
          <a:p>
            <a:r>
              <a:rPr lang="tr-TR" b="1" dirty="0"/>
              <a:t>Genel Sunuş Kuralları    						</a:t>
            </a:r>
            <a:endParaRPr lang="tr-TR" dirty="0"/>
          </a:p>
          <a:p>
            <a:pPr lvl="0"/>
            <a:r>
              <a:rPr lang="tr-TR" dirty="0"/>
              <a:t>Raporların bilgisayardan alınan orijinal nüshası </a:t>
            </a:r>
            <a:r>
              <a:rPr lang="tr-TR" b="1" dirty="0"/>
              <a:t>uygulamadan sorumlu öğretim elemanına</a:t>
            </a:r>
            <a:r>
              <a:rPr lang="tr-TR" dirty="0"/>
              <a:t> teslim edilmelidir. </a:t>
            </a:r>
          </a:p>
          <a:p>
            <a:pPr lvl="0"/>
            <a:r>
              <a:rPr lang="tr-TR" dirty="0"/>
              <a:t>Raporlar raporu hazırlayan öğrenci tarafından mutlaka okunduktan ve gerekli düzeltmeler yapıldıktan sonra teslim edilmelidir.</a:t>
            </a:r>
          </a:p>
          <a:p>
            <a:endParaRPr lang="tr-TR" dirty="0"/>
          </a:p>
        </p:txBody>
      </p:sp>
    </p:spTree>
    <p:extLst>
      <p:ext uri="{BB962C8B-B14F-4D97-AF65-F5344CB8AC3E}">
        <p14:creationId xmlns:p14="http://schemas.microsoft.com/office/powerpoint/2010/main" val="915872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b="1" dirty="0"/>
              <a:t>Rapor Formatı</a:t>
            </a:r>
            <a:endParaRPr lang="tr-TR" dirty="0"/>
          </a:p>
          <a:p>
            <a:r>
              <a:rPr lang="tr-TR" dirty="0"/>
              <a:t>Özel Eğitim Kurumlarında Uygulama derslerine ilişkin raporun aşağıdaki plana uygun olarak yazılması gerekmektedir.</a:t>
            </a:r>
          </a:p>
          <a:p>
            <a:r>
              <a:rPr lang="tr-TR" b="1" i="1" dirty="0"/>
              <a:t>Rapor Kapağı</a:t>
            </a:r>
            <a:endParaRPr lang="tr-TR" dirty="0"/>
          </a:p>
          <a:p>
            <a:r>
              <a:rPr lang="tr-TR" dirty="0"/>
              <a:t>Bir rapor kapağı üzerinde aşağıdaki bilgiler yer almalıdır:</a:t>
            </a:r>
          </a:p>
          <a:p>
            <a:pPr lvl="0"/>
            <a:r>
              <a:rPr lang="tr-TR" dirty="0"/>
              <a:t>Uygulama yapılan kurumun adı, adresi ve iletişim bilgileri</a:t>
            </a:r>
          </a:p>
          <a:p>
            <a:pPr lvl="0"/>
            <a:r>
              <a:rPr lang="tr-TR" dirty="0"/>
              <a:t>Uygulamadan sorumlu öğretim elemanının adı soyadı,</a:t>
            </a:r>
          </a:p>
          <a:p>
            <a:pPr lvl="0"/>
            <a:r>
              <a:rPr lang="tr-TR" dirty="0"/>
              <a:t>Kurum yöneticisinin adı soyadı,</a:t>
            </a:r>
          </a:p>
          <a:p>
            <a:pPr lvl="0"/>
            <a:r>
              <a:rPr lang="tr-TR" dirty="0"/>
              <a:t>Kurum uygulama yürütücüsünün adı soyadı,</a:t>
            </a:r>
          </a:p>
          <a:p>
            <a:pPr lvl="0"/>
            <a:r>
              <a:rPr lang="tr-TR" dirty="0"/>
              <a:t>Öğrencinin adı soyadı ve iletişim bilgileri,</a:t>
            </a:r>
          </a:p>
          <a:p>
            <a:pPr lvl="0"/>
            <a:r>
              <a:rPr lang="tr-TR" dirty="0"/>
              <a:t>Raporun hazırlandığı yer ve yıl.</a:t>
            </a:r>
          </a:p>
          <a:p>
            <a:endParaRPr lang="tr-TR" dirty="0"/>
          </a:p>
        </p:txBody>
      </p:sp>
    </p:spTree>
    <p:extLst>
      <p:ext uri="{BB962C8B-B14F-4D97-AF65-F5344CB8AC3E}">
        <p14:creationId xmlns:p14="http://schemas.microsoft.com/office/powerpoint/2010/main" val="842737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62500" lnSpcReduction="20000"/>
          </a:bodyPr>
          <a:lstStyle/>
          <a:p>
            <a:r>
              <a:rPr lang="tr-TR" b="1" i="1" dirty="0"/>
              <a:t>İçindekiler Dizini</a:t>
            </a:r>
            <a:endParaRPr lang="tr-TR" dirty="0"/>
          </a:p>
          <a:p>
            <a:r>
              <a:rPr lang="tr-TR" dirty="0"/>
              <a:t>Raporda kullanılan her bir başlığın numara sıralaması esas alınarak, bölümün başlığı ve sayfa numarası ile birlikte gösterildiği dizindir. </a:t>
            </a:r>
          </a:p>
          <a:p>
            <a:r>
              <a:rPr lang="tr-TR" dirty="0"/>
              <a:t> </a:t>
            </a:r>
          </a:p>
          <a:p>
            <a:r>
              <a:rPr lang="tr-TR" b="1" i="1" dirty="0"/>
              <a:t>Gözleme İlişkin Bilgiler</a:t>
            </a:r>
            <a:endParaRPr lang="tr-TR" dirty="0"/>
          </a:p>
          <a:p>
            <a:r>
              <a:rPr lang="tr-TR" dirty="0"/>
              <a:t>Öğrenci verilen bilgiler doğrultusunda yapılan gözlemlerini (kurum ve çocuk gözlemi) rapor edecektir.</a:t>
            </a:r>
          </a:p>
          <a:p>
            <a:r>
              <a:rPr lang="tr-TR" b="1" i="1" dirty="0"/>
              <a:t>Uygulamaya İlişkin Bilgiler</a:t>
            </a:r>
            <a:endParaRPr lang="tr-TR" dirty="0"/>
          </a:p>
          <a:p>
            <a:r>
              <a:rPr lang="tr-TR" dirty="0"/>
              <a:t>Öğrenci verilen bilgiler doğrultusunda yapılan uygulamalar rapor edecektir.</a:t>
            </a:r>
          </a:p>
          <a:p>
            <a:r>
              <a:rPr lang="tr-TR" b="1" i="1" dirty="0"/>
              <a:t>Uygulamanın Değerlendirilmesi</a:t>
            </a:r>
            <a:endParaRPr lang="tr-TR" dirty="0"/>
          </a:p>
          <a:p>
            <a:r>
              <a:rPr lang="tr-TR" dirty="0"/>
              <a:t>Uygulamanın kendisine sağladığı katkılara yer vermelidir. (FİNALDE YER VERİLECEKTİR</a:t>
            </a:r>
            <a:r>
              <a:rPr lang="tr-TR" dirty="0" smtClean="0"/>
              <a:t>)</a:t>
            </a:r>
          </a:p>
          <a:p>
            <a:r>
              <a:rPr lang="tr-TR" b="1" u="sng" dirty="0"/>
              <a:t>DOSYA TESLİMİ VE SUNUMLAR HAKKINDA BİLGİLER:</a:t>
            </a:r>
            <a:endParaRPr lang="tr-TR" dirty="0"/>
          </a:p>
          <a:p>
            <a:pPr lvl="0"/>
            <a:r>
              <a:rPr lang="tr-TR" dirty="0"/>
              <a:t>Her öğrenci bireysel olarak dosya teslim edecektir.</a:t>
            </a:r>
          </a:p>
          <a:p>
            <a:r>
              <a:rPr lang="tr-TR" b="1" i="1" u="sng" dirty="0"/>
              <a:t>Dosyalar uygulama kılavuzunda belirtildiği gibi hazırlanacaktır</a:t>
            </a:r>
            <a:endParaRPr lang="tr-TR" dirty="0" smtClean="0"/>
          </a:p>
          <a:p>
            <a:endParaRPr lang="tr-TR" dirty="0"/>
          </a:p>
        </p:txBody>
      </p:sp>
    </p:spTree>
    <p:extLst>
      <p:ext uri="{BB962C8B-B14F-4D97-AF65-F5344CB8AC3E}">
        <p14:creationId xmlns:p14="http://schemas.microsoft.com/office/powerpoint/2010/main" val="3258013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143878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4196959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455843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193408491"/>
      </p:ext>
    </p:extLst>
  </p:cSld>
  <p:clrMapOvr>
    <a:masterClrMapping/>
  </p:clrMapOvr>
</p:sld>
</file>

<file path=ppt/theme/theme1.xml><?xml version="1.0" encoding="utf-8"?>
<a:theme xmlns:a="http://schemas.openxmlformats.org/drawingml/2006/main" name="Dilim">
  <a:themeElements>
    <a:clrScheme name="Dilim">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Dilim">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lim">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62</TotalTime>
  <Words>592</Words>
  <Application>Microsoft Office PowerPoint</Application>
  <PresentationFormat>Özel</PresentationFormat>
  <Paragraphs>145</Paragraphs>
  <Slides>24</Slides>
  <Notes>1</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24</vt:i4>
      </vt:variant>
    </vt:vector>
  </HeadingPairs>
  <TitlesOfParts>
    <vt:vector size="26" baseType="lpstr">
      <vt:lpstr>Dilim</vt:lpstr>
      <vt:lpstr>Microsoft Word Document</vt:lpstr>
      <vt:lpstr>KSBÜ GSHMYO ÇOCUK GELİŞİMİ PROGRAMI STAJ YÖNERGESİ</vt:lpstr>
      <vt:lpstr>Dikkat edilmesi gereken hususlar</vt:lpstr>
      <vt:lpstr>Tutulması gereken formlar</vt:lpstr>
      <vt:lpstr>PowerPoint Sunusu</vt:lpstr>
      <vt:lpstr>PowerPoint Sunusu</vt:lpstr>
      <vt:lpstr>Referans</vt:lpstr>
      <vt:lpstr>PowerPoint Sunusu</vt:lpstr>
      <vt:lpstr>PowerPoint Sunusu</vt:lpstr>
      <vt:lpstr>PowerPoint Sunusu</vt:lpstr>
      <vt:lpstr>Hazırlanacak diğer formlar</vt:lpstr>
      <vt:lpstr>PowerPoint Sunusu</vt:lpstr>
      <vt:lpstr>PowerPoint Sunusu</vt:lpstr>
      <vt:lpstr>PowerPoint Sunusu</vt:lpstr>
      <vt:lpstr>PowerPoint Sunusu</vt:lpstr>
      <vt:lpstr>ÖZEL EĞİTİM KURUMLARINDA UYGULAMA UYGULAMASI DERSİNİN UYGULAMA SÜRECİ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KSBÜ GSHMYO ÇOCUK GELİŞİMİ PROGRAMI STAJ YÖNERGESİ</dc:title>
  <dc:creator>Windows Kullanıcısı</dc:creator>
  <cp:lastModifiedBy>ASUS</cp:lastModifiedBy>
  <cp:revision>9</cp:revision>
  <dcterms:created xsi:type="dcterms:W3CDTF">2021-09-21T17:06:37Z</dcterms:created>
  <dcterms:modified xsi:type="dcterms:W3CDTF">2023-09-28T12:46:29Z</dcterms:modified>
</cp:coreProperties>
</file>